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87" r:id="rId2"/>
    <p:sldId id="358" r:id="rId3"/>
    <p:sldId id="1189" r:id="rId4"/>
    <p:sldId id="1184" r:id="rId5"/>
    <p:sldId id="1185" r:id="rId6"/>
    <p:sldId id="1186" r:id="rId7"/>
    <p:sldId id="1140" r:id="rId8"/>
    <p:sldId id="1188" r:id="rId9"/>
    <p:sldId id="1190" r:id="rId10"/>
    <p:sldId id="1191" r:id="rId11"/>
    <p:sldId id="1195" r:id="rId12"/>
    <p:sldId id="1172" r:id="rId13"/>
    <p:sldId id="1208" r:id="rId14"/>
    <p:sldId id="1193" r:id="rId15"/>
    <p:sldId id="1194" r:id="rId16"/>
    <p:sldId id="1196" r:id="rId17"/>
    <p:sldId id="1192" r:id="rId18"/>
    <p:sldId id="1197" r:id="rId19"/>
    <p:sldId id="1198" r:id="rId20"/>
    <p:sldId id="1201" r:id="rId21"/>
    <p:sldId id="1203" r:id="rId22"/>
    <p:sldId id="1205" r:id="rId23"/>
    <p:sldId id="1209" r:id="rId24"/>
    <p:sldId id="1210" r:id="rId25"/>
    <p:sldId id="1204" r:id="rId26"/>
    <p:sldId id="381" r:id="rId27"/>
    <p:sldId id="382" r:id="rId28"/>
    <p:sldId id="379" r:id="rId29"/>
    <p:sldId id="1181" r:id="rId30"/>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189"/>
            <p14:sldId id="1184"/>
            <p14:sldId id="1185"/>
            <p14:sldId id="1186"/>
            <p14:sldId id="1140"/>
            <p14:sldId id="1188"/>
            <p14:sldId id="1190"/>
            <p14:sldId id="1191"/>
            <p14:sldId id="1195"/>
            <p14:sldId id="1172"/>
            <p14:sldId id="1208"/>
            <p14:sldId id="1193"/>
            <p14:sldId id="1194"/>
            <p14:sldId id="1196"/>
            <p14:sldId id="1192"/>
            <p14:sldId id="1197"/>
            <p14:sldId id="1198"/>
            <p14:sldId id="1201"/>
            <p14:sldId id="1203"/>
            <p14:sldId id="1205"/>
            <p14:sldId id="1209"/>
            <p14:sldId id="1210"/>
            <p14:sldId id="1204"/>
            <p14:sldId id="381"/>
            <p14:sldId id="382"/>
            <p14:sldId id="379"/>
            <p14:sldId id="1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00"/>
    <a:srgbClr val="F3622C"/>
    <a:srgbClr val="00EDB5"/>
    <a:srgbClr val="000000"/>
    <a:srgbClr val="20D3FF"/>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745ABC-DDFA-4D44-9A9E-95E36E2E125C}" v="5" dt="2024-11-27T21:31:48.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autoAdjust="0"/>
    <p:restoredTop sz="81172" autoAdjust="0"/>
  </p:normalViewPr>
  <p:slideViewPr>
    <p:cSldViewPr snapToGrid="0" snapToObjects="1" showGuides="1">
      <p:cViewPr varScale="1">
        <p:scale>
          <a:sx n="86" d="100"/>
          <a:sy n="86" d="100"/>
        </p:scale>
        <p:origin x="1224" y="84"/>
      </p:cViewPr>
      <p:guideLst>
        <p:guide orient="horz" pos="2160"/>
        <p:guide pos="3840"/>
      </p:guideLst>
    </p:cSldViewPr>
  </p:slideViewPr>
  <p:notesTextViewPr>
    <p:cViewPr>
      <p:scale>
        <a:sx n="1" d="1"/>
        <a:sy n="1" d="1"/>
      </p:scale>
      <p:origin x="0" y="-1038"/>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43745ABC-DDFA-4D44-9A9E-95E36E2E125C}"/>
    <pc:docChg chg="undo custSel addSld modSld modSection">
      <pc:chgData name="Mark Fishpool" userId="b7923bd0fa9cf83f" providerId="LiveId" clId="{43745ABC-DDFA-4D44-9A9E-95E36E2E125C}" dt="2024-11-27T21:39:29.127" v="724" actId="6549"/>
      <pc:docMkLst>
        <pc:docMk/>
      </pc:docMkLst>
      <pc:sldChg chg="modSp mod">
        <pc:chgData name="Mark Fishpool" userId="b7923bd0fa9cf83f" providerId="LiveId" clId="{43745ABC-DDFA-4D44-9A9E-95E36E2E125C}" dt="2024-11-27T21:35:29.824" v="506" actId="20577"/>
        <pc:sldMkLst>
          <pc:docMk/>
          <pc:sldMk cId="3590885054" sldId="381"/>
        </pc:sldMkLst>
        <pc:spChg chg="mod">
          <ac:chgData name="Mark Fishpool" userId="b7923bd0fa9cf83f" providerId="LiveId" clId="{43745ABC-DDFA-4D44-9A9E-95E36E2E125C}" dt="2024-11-27T21:35:29.824" v="506" actId="20577"/>
          <ac:spMkLst>
            <pc:docMk/>
            <pc:sldMk cId="3590885054" sldId="381"/>
            <ac:spMk id="3" creationId="{60C0AF58-AE67-49F5-BAD7-F6278F3BEFC9}"/>
          </ac:spMkLst>
        </pc:spChg>
      </pc:sldChg>
      <pc:sldChg chg="modSp mod">
        <pc:chgData name="Mark Fishpool" userId="b7923bd0fa9cf83f" providerId="LiveId" clId="{43745ABC-DDFA-4D44-9A9E-95E36E2E125C}" dt="2024-11-27T21:23:31.229" v="3" actId="1076"/>
        <pc:sldMkLst>
          <pc:docMk/>
          <pc:sldMk cId="1601756548" sldId="1205"/>
        </pc:sldMkLst>
        <pc:spChg chg="mod">
          <ac:chgData name="Mark Fishpool" userId="b7923bd0fa9cf83f" providerId="LiveId" clId="{43745ABC-DDFA-4D44-9A9E-95E36E2E125C}" dt="2024-11-27T21:23:19.900" v="2" actId="948"/>
          <ac:spMkLst>
            <pc:docMk/>
            <pc:sldMk cId="1601756548" sldId="1205"/>
            <ac:spMk id="3" creationId="{81DF13C0-99E8-48FE-8AFB-A40A25F7208E}"/>
          </ac:spMkLst>
        </pc:spChg>
        <pc:spChg chg="mod">
          <ac:chgData name="Mark Fishpool" userId="b7923bd0fa9cf83f" providerId="LiveId" clId="{43745ABC-DDFA-4D44-9A9E-95E36E2E125C}" dt="2024-11-27T21:23:02.267" v="0" actId="1076"/>
          <ac:spMkLst>
            <pc:docMk/>
            <pc:sldMk cId="1601756548" sldId="1205"/>
            <ac:spMk id="4" creationId="{6E8B3FD2-1447-4E14-B77E-FE932AA1BAD8}"/>
          </ac:spMkLst>
        </pc:spChg>
        <pc:spChg chg="mod">
          <ac:chgData name="Mark Fishpool" userId="b7923bd0fa9cf83f" providerId="LiveId" clId="{43745ABC-DDFA-4D44-9A9E-95E36E2E125C}" dt="2024-11-27T21:23:31.229" v="3" actId="1076"/>
          <ac:spMkLst>
            <pc:docMk/>
            <pc:sldMk cId="1601756548" sldId="1205"/>
            <ac:spMk id="6" creationId="{C12F87CC-345D-47CB-8DAB-8897D74AF14E}"/>
          </ac:spMkLst>
        </pc:spChg>
        <pc:spChg chg="mod">
          <ac:chgData name="Mark Fishpool" userId="b7923bd0fa9cf83f" providerId="LiveId" clId="{43745ABC-DDFA-4D44-9A9E-95E36E2E125C}" dt="2024-11-27T21:23:31.229" v="3" actId="1076"/>
          <ac:spMkLst>
            <pc:docMk/>
            <pc:sldMk cId="1601756548" sldId="1205"/>
            <ac:spMk id="7" creationId="{C9B206DF-B656-4F75-A893-A43BE2F07AB7}"/>
          </ac:spMkLst>
        </pc:spChg>
      </pc:sldChg>
      <pc:sldChg chg="addSp modSp new mod modNotesTx">
        <pc:chgData name="Mark Fishpool" userId="b7923bd0fa9cf83f" providerId="LiveId" clId="{43745ABC-DDFA-4D44-9A9E-95E36E2E125C}" dt="2024-11-27T21:39:29.127" v="724" actId="6549"/>
        <pc:sldMkLst>
          <pc:docMk/>
          <pc:sldMk cId="947063799" sldId="1210"/>
        </pc:sldMkLst>
        <pc:spChg chg="mod">
          <ac:chgData name="Mark Fishpool" userId="b7923bd0fa9cf83f" providerId="LiveId" clId="{43745ABC-DDFA-4D44-9A9E-95E36E2E125C}" dt="2024-11-27T21:34:47.174" v="474" actId="404"/>
          <ac:spMkLst>
            <pc:docMk/>
            <pc:sldMk cId="947063799" sldId="1210"/>
            <ac:spMk id="2" creationId="{4B9DF803-6148-8E28-E199-3C5E7C1DB689}"/>
          </ac:spMkLst>
        </pc:spChg>
        <pc:spChg chg="mod">
          <ac:chgData name="Mark Fishpool" userId="b7923bd0fa9cf83f" providerId="LiveId" clId="{43745ABC-DDFA-4D44-9A9E-95E36E2E125C}" dt="2024-11-27T21:31:25.261" v="111" actId="113"/>
          <ac:spMkLst>
            <pc:docMk/>
            <pc:sldMk cId="947063799" sldId="1210"/>
            <ac:spMk id="3" creationId="{01CE8EA0-5FC9-A967-A470-9A9FF49711A0}"/>
          </ac:spMkLst>
        </pc:spChg>
        <pc:spChg chg="add mod">
          <ac:chgData name="Mark Fishpool" userId="b7923bd0fa9cf83f" providerId="LiveId" clId="{43745ABC-DDFA-4D44-9A9E-95E36E2E125C}" dt="2024-11-27T21:36:12.938" v="557" actId="20577"/>
          <ac:spMkLst>
            <pc:docMk/>
            <pc:sldMk cId="947063799" sldId="1210"/>
            <ac:spMk id="4" creationId="{A5962345-AB18-92A5-AB33-4F2EF72B4888}"/>
          </ac:spMkLst>
        </pc:spChg>
        <pc:spChg chg="add mod">
          <ac:chgData name="Mark Fishpool" userId="b7923bd0fa9cf83f" providerId="LiveId" clId="{43745ABC-DDFA-4D44-9A9E-95E36E2E125C}" dt="2024-11-27T21:32:11.884" v="127"/>
          <ac:spMkLst>
            <pc:docMk/>
            <pc:sldMk cId="947063799" sldId="1210"/>
            <ac:spMk id="5" creationId="{9ACCFB1D-1409-1315-51DD-AE69ACA4942B}"/>
          </ac:spMkLst>
        </pc:spChg>
        <pc:spChg chg="add mod">
          <ac:chgData name="Mark Fishpool" userId="b7923bd0fa9cf83f" providerId="LiveId" clId="{43745ABC-DDFA-4D44-9A9E-95E36E2E125C}" dt="2024-11-27T21:31:53.521" v="123" actId="1076"/>
          <ac:spMkLst>
            <pc:docMk/>
            <pc:sldMk cId="947063799" sldId="1210"/>
            <ac:spMk id="6" creationId="{DAB0BDF0-F19C-D607-3735-7F43A1885B7A}"/>
          </ac:spMkLst>
        </pc:spChg>
        <pc:picChg chg="add mod">
          <ac:chgData name="Mark Fishpool" userId="b7923bd0fa9cf83f" providerId="LiveId" clId="{43745ABC-DDFA-4D44-9A9E-95E36E2E125C}" dt="2024-11-27T21:31:48.474" v="122" actId="1076"/>
          <ac:picMkLst>
            <pc:docMk/>
            <pc:sldMk cId="947063799" sldId="1210"/>
            <ac:picMk id="7" creationId="{D44FF3F8-4356-B585-06D2-97F12EFFDFAE}"/>
          </ac:picMkLst>
        </pc:picChg>
      </pc:sldChg>
    </pc:docChg>
  </pc:docChgLst>
  <pc:docChgLst>
    <pc:chgData name="Mark Fishpool" userId="b7923bd0fa9cf83f" providerId="LiveId" clId="{FC91BBE3-AB24-4DEC-A777-78DD804AE637}"/>
    <pc:docChg chg="custSel modSld">
      <pc:chgData name="Mark Fishpool" userId="b7923bd0fa9cf83f" providerId="LiveId" clId="{FC91BBE3-AB24-4DEC-A777-78DD804AE637}" dt="2023-10-16T11:11:09.112" v="251" actId="20577"/>
      <pc:docMkLst>
        <pc:docMk/>
      </pc:docMkLst>
      <pc:sldChg chg="modSp mod">
        <pc:chgData name="Mark Fishpool" userId="b7923bd0fa9cf83f" providerId="LiveId" clId="{FC91BBE3-AB24-4DEC-A777-78DD804AE637}" dt="2023-10-16T11:03:48.133" v="74" actId="20577"/>
        <pc:sldMkLst>
          <pc:docMk/>
          <pc:sldMk cId="1206687356" sldId="1172"/>
        </pc:sldMkLst>
        <pc:spChg chg="mod">
          <ac:chgData name="Mark Fishpool" userId="b7923bd0fa9cf83f" providerId="LiveId" clId="{FC91BBE3-AB24-4DEC-A777-78DD804AE637}" dt="2023-10-16T11:03:48.133" v="74" actId="20577"/>
          <ac:spMkLst>
            <pc:docMk/>
            <pc:sldMk cId="1206687356" sldId="1172"/>
            <ac:spMk id="23" creationId="{5D34F519-96CA-4C32-9718-98039C521F29}"/>
          </ac:spMkLst>
        </pc:spChg>
      </pc:sldChg>
      <pc:sldChg chg="modNotesTx">
        <pc:chgData name="Mark Fishpool" userId="b7923bd0fa9cf83f" providerId="LiveId" clId="{FC91BBE3-AB24-4DEC-A777-78DD804AE637}" dt="2023-10-16T11:00:18.903" v="73" actId="20577"/>
        <pc:sldMkLst>
          <pc:docMk/>
          <pc:sldMk cId="3809422338" sldId="1184"/>
        </pc:sldMkLst>
      </pc:sldChg>
      <pc:sldChg chg="modSp mod modNotesTx">
        <pc:chgData name="Mark Fishpool" userId="b7923bd0fa9cf83f" providerId="LiveId" clId="{FC91BBE3-AB24-4DEC-A777-78DD804AE637}" dt="2023-10-16T11:11:09.112" v="251" actId="20577"/>
        <pc:sldMkLst>
          <pc:docMk/>
          <pc:sldMk cId="2752466188" sldId="1193"/>
        </pc:sldMkLst>
        <pc:spChg chg="mod">
          <ac:chgData name="Mark Fishpool" userId="b7923bd0fa9cf83f" providerId="LiveId" clId="{FC91BBE3-AB24-4DEC-A777-78DD804AE637}" dt="2023-10-16T11:07:04.601" v="98" actId="20577"/>
          <ac:spMkLst>
            <pc:docMk/>
            <pc:sldMk cId="2752466188" sldId="1193"/>
            <ac:spMk id="12" creationId="{0BC5991E-746C-411A-97D0-39B326EC9FD8}"/>
          </ac:spMkLst>
        </pc:spChg>
      </pc:sldChg>
      <pc:sldChg chg="modSp mod">
        <pc:chgData name="Mark Fishpool" userId="b7923bd0fa9cf83f" providerId="LiveId" clId="{FC91BBE3-AB24-4DEC-A777-78DD804AE637}" dt="2023-10-16T11:05:58.949" v="82" actId="1076"/>
        <pc:sldMkLst>
          <pc:docMk/>
          <pc:sldMk cId="902627204" sldId="1208"/>
        </pc:sldMkLst>
        <pc:spChg chg="mod">
          <ac:chgData name="Mark Fishpool" userId="b7923bd0fa9cf83f" providerId="LiveId" clId="{FC91BBE3-AB24-4DEC-A777-78DD804AE637}" dt="2023-10-16T11:05:47.779" v="81" actId="20577"/>
          <ac:spMkLst>
            <pc:docMk/>
            <pc:sldMk cId="902627204" sldId="1208"/>
            <ac:spMk id="4" creationId="{0FD4821B-4609-E83C-0532-B0A633F1F6F9}"/>
          </ac:spMkLst>
        </pc:spChg>
        <pc:spChg chg="mod">
          <ac:chgData name="Mark Fishpool" userId="b7923bd0fa9cf83f" providerId="LiveId" clId="{FC91BBE3-AB24-4DEC-A777-78DD804AE637}" dt="2023-10-16T11:05:58.949" v="82" actId="1076"/>
          <ac:spMkLst>
            <pc:docMk/>
            <pc:sldMk cId="902627204" sldId="1208"/>
            <ac:spMk id="6" creationId="{54D2163D-8F51-39FE-F489-7608B62F091A}"/>
          </ac:spMkLst>
        </pc:spChg>
        <pc:spChg chg="mod">
          <ac:chgData name="Mark Fishpool" userId="b7923bd0fa9cf83f" providerId="LiveId" clId="{FC91BBE3-AB24-4DEC-A777-78DD804AE637}" dt="2023-10-16T11:05:58.949" v="82" actId="1076"/>
          <ac:spMkLst>
            <pc:docMk/>
            <pc:sldMk cId="902627204" sldId="1208"/>
            <ac:spMk id="7" creationId="{0BEF2032-0251-F18A-6D87-A732E4FBF7C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27/11/2024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27/11/2024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3836500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writing functions in Rust and navigating ownership issues.</a:t>
            </a:r>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761159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programmers typically return a structure containing multiple data items, but in many modern programming languages (e.g. Python) a tuple is used instead, as is the case here.</a:t>
            </a:r>
          </a:p>
          <a:p>
            <a:endParaRPr lang="en-GB" dirty="0"/>
          </a:p>
          <a:p>
            <a:r>
              <a:rPr lang="en-GB" dirty="0"/>
              <a:t>Note that the return keyword has not been used in this example to retain the idiomatic approach to Rust's function mechanism.</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3003322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create a couple of standalone "binary operation" functions, e.g. one which adds two integers, another which multiplies them together.</a:t>
            </a:r>
          </a:p>
          <a:p>
            <a:endParaRPr lang="en-GB" dirty="0"/>
          </a:p>
          <a:p>
            <a:r>
              <a:rPr lang="en-GB" dirty="0"/>
              <a:t>We then create a HOF which accepts three arguments (2 integers and a function name).</a:t>
            </a:r>
          </a:p>
          <a:p>
            <a:endParaRPr lang="en-GB" dirty="0"/>
          </a:p>
          <a:p>
            <a:r>
              <a:rPr lang="en-GB" dirty="0"/>
              <a:t>As you will see, when we create an array of the function names, we iterate over them and call the "</a:t>
            </a:r>
            <a:r>
              <a:rPr lang="en-GB" dirty="0" err="1"/>
              <a:t>binary_op</a:t>
            </a:r>
            <a:r>
              <a:rPr lang="en-GB" dirty="0"/>
              <a:t>" function, passing the values and the desired function to execute.</a:t>
            </a:r>
          </a:p>
          <a:p>
            <a:endParaRPr lang="en-GB" dirty="0"/>
          </a:p>
          <a:p>
            <a:r>
              <a:rPr lang="en-GB" dirty="0" err="1"/>
              <a:t>Notationally</a:t>
            </a:r>
            <a:r>
              <a:rPr lang="en-GB" dirty="0"/>
              <a:t>, "F" represents our "function" type here.</a:t>
            </a:r>
          </a:p>
          <a:p>
            <a:endParaRPr lang="en-GB" dirty="0"/>
          </a:p>
          <a:p>
            <a:r>
              <a:rPr lang="en-GB" dirty="0"/>
              <a:t>Some of you may have seen similar techniques in C (using function pointers) and Python (using function references).</a:t>
            </a:r>
          </a:p>
          <a:p>
            <a:endParaRPr lang="en-GB" dirty="0"/>
          </a:p>
          <a:p>
            <a:endParaRPr lang="en-GB" dirty="0"/>
          </a:p>
          <a:p>
            <a:r>
              <a:rPr lang="en-GB" b="1" dirty="0"/>
              <a:t>What code would be required to complete the "sub" and "div" quartet of traditional binary arithmetical operators?</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969150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notes</a:t>
            </a:r>
          </a:p>
          <a:p>
            <a:endParaRPr lang="en-GB" b="1" dirty="0"/>
          </a:p>
          <a:p>
            <a:r>
              <a:rPr lang="en-GB" b="0" dirty="0"/>
              <a:t>Braces are optional for one-line closures, as above.</a:t>
            </a:r>
          </a:p>
          <a:p>
            <a:endParaRPr lang="en-GB" b="0" dirty="0"/>
          </a:p>
          <a:p>
            <a:r>
              <a:rPr lang="en-GB" b="0" dirty="0"/>
              <a:t>Closures are also able to access variables in their enclosing environment, something a traditional function cannot do, e.g.</a:t>
            </a:r>
          </a:p>
          <a:p>
            <a:endParaRPr lang="en-GB" b="0" dirty="0"/>
          </a:p>
          <a:p>
            <a:r>
              <a:rPr lang="en-GB" b="0" dirty="0" err="1"/>
              <a:t>fn</a:t>
            </a:r>
            <a:r>
              <a:rPr lang="en-GB" b="0" dirty="0"/>
              <a:t> main() {</a:t>
            </a:r>
          </a:p>
          <a:p>
            <a:r>
              <a:rPr lang="en-GB" b="0" dirty="0"/>
              <a:t>    let </a:t>
            </a:r>
            <a:r>
              <a:rPr lang="en-GB" b="0" dirty="0" err="1"/>
              <a:t>temp_c</a:t>
            </a:r>
            <a:r>
              <a:rPr lang="en-GB" b="0" dirty="0"/>
              <a:t> = 100.0;</a:t>
            </a:r>
          </a:p>
          <a:p>
            <a:r>
              <a:rPr lang="en-GB" b="0" dirty="0"/>
              <a:t>    let </a:t>
            </a:r>
            <a:r>
              <a:rPr lang="en-GB" b="0" dirty="0" err="1"/>
              <a:t>c_to_f</a:t>
            </a:r>
            <a:r>
              <a:rPr lang="en-GB" b="0" dirty="0"/>
              <a:t> = || </a:t>
            </a:r>
            <a:r>
              <a:rPr lang="en-GB" b="0" dirty="0" err="1"/>
              <a:t>temp_c</a:t>
            </a:r>
            <a:r>
              <a:rPr lang="en-GB" b="0" dirty="0"/>
              <a:t> * 9.0/5.0 + 32.0;</a:t>
            </a:r>
          </a:p>
          <a:p>
            <a:r>
              <a:rPr lang="en-GB" b="0" dirty="0"/>
              <a:t>	</a:t>
            </a:r>
          </a:p>
          <a:p>
            <a:r>
              <a:rPr lang="en-GB" b="0" dirty="0"/>
              <a:t>    </a:t>
            </a:r>
            <a:r>
              <a:rPr lang="en-GB" b="0" dirty="0" err="1"/>
              <a:t>println</a:t>
            </a:r>
            <a:r>
              <a:rPr lang="en-GB" b="0" dirty="0"/>
              <a:t>!("{:.2} </a:t>
            </a:r>
            <a:r>
              <a:rPr lang="en-GB" b="0" dirty="0" err="1"/>
              <a:t>Deg</a:t>
            </a:r>
            <a:r>
              <a:rPr lang="en-GB" b="0" dirty="0"/>
              <a:t> C is {:.2} </a:t>
            </a:r>
            <a:r>
              <a:rPr lang="en-GB" b="0" dirty="0" err="1"/>
              <a:t>Deg</a:t>
            </a:r>
            <a:r>
              <a:rPr lang="en-GB" b="0" dirty="0"/>
              <a:t> F", </a:t>
            </a:r>
            <a:r>
              <a:rPr lang="en-GB" b="0" dirty="0" err="1"/>
              <a:t>temp_c</a:t>
            </a:r>
            <a:r>
              <a:rPr lang="en-GB" b="0" dirty="0"/>
              <a:t>, </a:t>
            </a:r>
            <a:r>
              <a:rPr lang="en-GB" b="0" dirty="0" err="1"/>
              <a:t>c_to_f</a:t>
            </a:r>
            <a:r>
              <a:rPr lang="en-GB" b="0" dirty="0"/>
              <a:t>());</a:t>
            </a:r>
          </a:p>
          <a:p>
            <a:r>
              <a:rPr lang="en-GB" b="0" dirty="0"/>
              <a:t>}</a:t>
            </a:r>
          </a:p>
          <a:p>
            <a:endParaRPr lang="en-GB" b="0" dirty="0"/>
          </a:p>
          <a:p>
            <a:r>
              <a:rPr lang="en-GB" b="0" dirty="0"/>
              <a:t>Notice, the closure has accessed </a:t>
            </a:r>
            <a:r>
              <a:rPr lang="en-GB" b="0" dirty="0" err="1"/>
              <a:t>temp_c</a:t>
            </a:r>
            <a:r>
              <a:rPr lang="en-GB" b="0" dirty="0"/>
              <a:t> from it’s environment, meaning no need to pass an argument or have a parameter.</a:t>
            </a:r>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3466020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117607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writing closures in Rust</a:t>
            </a:r>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364684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Documentation is created in target/doc folder</a:t>
            </a:r>
          </a:p>
          <a:p>
            <a:endParaRPr lang="en-GB" b="1" dirty="0"/>
          </a:p>
          <a:p>
            <a:r>
              <a:rPr lang="en-GB" b="1" dirty="0"/>
              <a:t>Technical notes</a:t>
            </a:r>
          </a:p>
          <a:p>
            <a:endParaRPr lang="en-GB" b="1" dirty="0"/>
          </a:p>
          <a:p>
            <a:r>
              <a:rPr lang="en-GB" b="0" dirty="0"/>
              <a:t>You may have noticed the addition of the </a:t>
            </a:r>
            <a:r>
              <a:rPr lang="en-GB" b="1" dirty="0"/>
              <a:t>pub</a:t>
            </a:r>
            <a:r>
              <a:rPr lang="en-GB" b="0" dirty="0"/>
              <a:t> keyword to the function name?  This makes modules, function or data structures visible from within external modules.  It's necessary here to allow the </a:t>
            </a:r>
            <a:r>
              <a:rPr lang="en-GB" b="0" dirty="0" err="1"/>
              <a:t>rustdoc</a:t>
            </a:r>
            <a:r>
              <a:rPr lang="en-GB" b="0" dirty="0"/>
              <a:t> tool to include it for documentation generation, otherwise it will be excluded and the crate's doc will be empty.</a:t>
            </a:r>
            <a:endParaRPr lang="en-GB" b="1" dirty="0"/>
          </a:p>
          <a:p>
            <a:endParaRPr lang="en-GB" b="1" dirty="0"/>
          </a:p>
          <a:p>
            <a:endParaRPr lang="en-GB" b="1" dirty="0"/>
          </a:p>
          <a:p>
            <a:r>
              <a:rPr lang="en-GB" b="1" dirty="0"/>
              <a:t>Further reading:</a:t>
            </a:r>
          </a:p>
          <a:p>
            <a:endParaRPr lang="en-GB" b="1" dirty="0"/>
          </a:p>
          <a:p>
            <a:r>
              <a:rPr lang="en-GB" dirty="0"/>
              <a:t>https://doc.rust-lang.org/rustdoc/what-is-rustdoc.html</a:t>
            </a:r>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3552401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notes</a:t>
            </a:r>
          </a:p>
          <a:p>
            <a:endParaRPr lang="en-GB" b="1" dirty="0"/>
          </a:p>
          <a:p>
            <a:r>
              <a:rPr lang="en-GB" b="0" dirty="0"/>
              <a:t>The crate name is assumed from the given source code's filename.</a:t>
            </a:r>
          </a:p>
          <a:p>
            <a:endParaRPr lang="en-GB" b="0" dirty="0"/>
          </a:p>
          <a:p>
            <a:r>
              <a:rPr lang="en-GB" b="0" dirty="0"/>
              <a:t>To override this, simply add the correct argument and value:</a:t>
            </a:r>
          </a:p>
          <a:p>
            <a:endParaRPr lang="en-GB" b="1" dirty="0"/>
          </a:p>
          <a:p>
            <a:r>
              <a:rPr lang="en-GB" b="1" i="0" dirty="0" err="1">
                <a:solidFill>
                  <a:srgbClr val="000000"/>
                </a:solidFill>
                <a:effectLst/>
                <a:latin typeface="Source Code Pro" panose="020B0509030403020204" pitchFamily="49" charset="0"/>
              </a:rPr>
              <a:t>rustdoc</a:t>
            </a:r>
            <a:r>
              <a:rPr lang="en-GB" b="1" i="0" dirty="0">
                <a:solidFill>
                  <a:srgbClr val="000000"/>
                </a:solidFill>
                <a:effectLst/>
                <a:latin typeface="Source Code Pro" panose="020B0509030403020204" pitchFamily="49" charset="0"/>
              </a:rPr>
              <a:t> myfile.rs --crate-name </a:t>
            </a:r>
            <a:r>
              <a:rPr lang="en-GB" b="1" i="0" dirty="0" err="1">
                <a:solidFill>
                  <a:srgbClr val="000000"/>
                </a:solidFill>
                <a:effectLst/>
                <a:latin typeface="Source Code Pro" panose="020B0509030403020204" pitchFamily="49" charset="0"/>
              </a:rPr>
              <a:t>my_crate</a:t>
            </a:r>
            <a:endParaRPr lang="en-GB" b="1" i="0" dirty="0">
              <a:solidFill>
                <a:srgbClr val="000000"/>
              </a:solidFill>
              <a:effectLst/>
              <a:latin typeface="Source Code Pro" panose="020B0509030403020204" pitchFamily="49" charset="0"/>
            </a:endParaRPr>
          </a:p>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322183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lab focuses on creating function documentation in Rust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160153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endParaRPr lang="en-GB" b="1" dirty="0"/>
          </a:p>
          <a:p>
            <a:r>
              <a:rPr lang="en-GB" b="1" dirty="0"/>
              <a:t>Further reading:</a:t>
            </a:r>
          </a:p>
          <a:p>
            <a:r>
              <a:rPr lang="en-GB" b="0" i="0" dirty="0">
                <a:solidFill>
                  <a:srgbClr val="000000"/>
                </a:solidFill>
                <a:effectLst/>
                <a:latin typeface="Source Code Pro" panose="020B0509030403020204" pitchFamily="49" charset="0"/>
              </a:rPr>
              <a:t>https://doc.rust-lang.org/stable/rust-by-example/macros.html</a:t>
            </a:r>
          </a:p>
          <a:p>
            <a:endParaRPr lang="en-GB" b="1" i="0" dirty="0">
              <a:solidFill>
                <a:srgbClr val="000000"/>
              </a:solidFill>
              <a:effectLst/>
              <a:latin typeface="Source Code Pro" panose="020B0509030403020204" pitchFamily="49" charset="0"/>
            </a:endParaRPr>
          </a:p>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3132234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Of</a:t>
            </a:r>
            <a:r>
              <a:rPr lang="en-GB" b="0" baseline="0" dirty="0"/>
              <a:t> course, if you </a:t>
            </a:r>
            <a:r>
              <a:rPr lang="en-GB" b="0" i="1" baseline="0" dirty="0"/>
              <a:t>don’t</a:t>
            </a:r>
            <a:r>
              <a:rPr lang="en-GB" b="0" baseline="0" dirty="0"/>
              <a:t> want to support arguments, simply don’t specify any:</a:t>
            </a:r>
          </a:p>
          <a:p>
            <a:endParaRPr lang="en-GB"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Consolas" panose="020B0609020204030204" pitchFamily="49" charset="0"/>
                <a:ea typeface="+mn-ea"/>
                <a:cs typeface="+mn-cs"/>
              </a:rPr>
              <a:t>macro_rules</a:t>
            </a:r>
            <a:r>
              <a:rPr lang="en-GB" sz="1200" kern="1200" dirty="0">
                <a:solidFill>
                  <a:schemeClr val="tx1"/>
                </a:solidFill>
                <a:effectLst/>
                <a:latin typeface="Consolas" panose="020B0609020204030204" pitchFamily="49" charset="0"/>
                <a:ea typeface="+mn-ea"/>
                <a:cs typeface="+mn-cs"/>
              </a:rPr>
              <a:t>!</a:t>
            </a:r>
            <a:r>
              <a:rPr lang="en-GB" dirty="0">
                <a:effectLst/>
                <a:latin typeface="Consolas" panose="020B0609020204030204" pitchFamily="49" charset="0"/>
              </a:rPr>
              <a:t> something {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Consolas" panose="020B0609020204030204" pitchFamily="49" charset="0"/>
                <a:ea typeface="+mn-ea"/>
                <a:cs typeface="+mn-cs"/>
              </a:rPr>
              <a:t>    // The unit or `()` indicates that the macro takes no argument</a:t>
            </a:r>
            <a:r>
              <a:rPr lang="en-GB" dirty="0">
                <a:effectLst/>
                <a:latin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Consolas" panose="020B0609020204030204" pitchFamily="49" charset="0"/>
              </a:rPr>
              <a:t>    () =&gt; {        </a:t>
            </a:r>
            <a:endParaRPr lang="en-GB" sz="1200" kern="1200" dirty="0">
              <a:solidFill>
                <a:schemeClr val="tx1"/>
              </a:solidFill>
              <a:effectLst/>
              <a:latin typeface="Consolas" panose="020B0609020204030204" pitchFamily="49"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Consolas" panose="020B0609020204030204" pitchFamily="49" charset="0"/>
                <a:ea typeface="+mn-ea"/>
                <a:cs typeface="+mn-cs"/>
              </a:rPr>
              <a:t>                 //do</a:t>
            </a:r>
            <a:r>
              <a:rPr lang="en-GB" sz="1200" kern="1200" baseline="0" dirty="0">
                <a:solidFill>
                  <a:schemeClr val="tx1"/>
                </a:solidFill>
                <a:effectLst/>
                <a:latin typeface="Consolas" panose="020B0609020204030204" pitchFamily="49" charset="0"/>
                <a:ea typeface="+mn-ea"/>
                <a:cs typeface="+mn-cs"/>
              </a:rPr>
              <a:t> something here!</a:t>
            </a:r>
            <a:endParaRPr lang="en-GB" dirty="0">
              <a:effectLst/>
              <a:latin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effectLst/>
              </a:rPr>
              <a:t>}</a:t>
            </a:r>
          </a:p>
          <a:p>
            <a:endParaRPr lang="en-GB" b="0" baseline="0" dirty="0"/>
          </a:p>
          <a:p>
            <a:r>
              <a:rPr lang="en-GB" b="0" dirty="0"/>
              <a:t>When compiled, a declarative macro invocation is parsed and replaced by the Rust code equivalent expression.  This expression is tokenised as part of the normal Rust AST (abstract syntax tree) during the analysis phase.   This makes it a much more complex (and powerful) operation than the simple macro text substitution applied by other languages, e.g. the pre-processor in C,</a:t>
            </a:r>
            <a:r>
              <a:rPr lang="en-GB" b="0" baseline="0" dirty="0"/>
              <a:t> where it’s find and replace nature can create potential precedence problems.</a:t>
            </a:r>
            <a:endParaRPr lang="en-GB" b="0" dirty="0"/>
          </a:p>
          <a:p>
            <a:endParaRPr lang="en-GB" b="0" dirty="0"/>
          </a:p>
          <a:p>
            <a:endParaRPr lang="en-GB" b="1" dirty="0"/>
          </a:p>
          <a:p>
            <a:r>
              <a:rPr lang="en-GB" b="1" dirty="0"/>
              <a:t>Technical notes</a:t>
            </a:r>
          </a:p>
          <a:p>
            <a:endParaRPr lang="en-GB" b="1" dirty="0"/>
          </a:p>
          <a:p>
            <a:r>
              <a:rPr lang="en-GB" b="0" dirty="0"/>
              <a:t>* Although this functionality is often only available in the nightly builds of the Rust compiler (as the option is treated as unstable) and even then, has frequently changed syntax command line syntax.</a:t>
            </a:r>
          </a:p>
          <a:p>
            <a:endParaRPr lang="en-GB" b="0" dirty="0"/>
          </a:p>
          <a:p>
            <a:r>
              <a:rPr lang="en-GB" b="1" dirty="0"/>
              <a:t>Further reading:</a:t>
            </a:r>
          </a:p>
          <a:p>
            <a:endParaRPr lang="en-GB" b="1" dirty="0"/>
          </a:p>
          <a:p>
            <a:r>
              <a:rPr lang="en-GB" b="0" dirty="0"/>
              <a:t>https://doc.rust-lang.org/reference/macros.html</a:t>
            </a:r>
          </a:p>
          <a:p>
            <a:r>
              <a:rPr lang="en-GB" b="0" dirty="0"/>
              <a:t>https://createlang.rs/01_calculator/ast.html</a:t>
            </a:r>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304448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Essentially,</a:t>
            </a:r>
            <a:r>
              <a:rPr lang="en-GB" baseline="0" dirty="0"/>
              <a:t> at compile time, these multiple expressions are parsed and the source code is processed “in-place” to replace the macro with three separate </a:t>
            </a:r>
            <a:r>
              <a:rPr lang="en-GB" baseline="0" dirty="0" err="1"/>
              <a:t>println</a:t>
            </a:r>
            <a:r>
              <a:rPr lang="en-GB" baseline="0" dirty="0"/>
              <a:t>!() functions – one for each argument passed into the heading! macro.</a:t>
            </a:r>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99792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macro has two match rules: one for single arguments, one for multiple arguments – and they are matched accordingly when called.</a:t>
            </a:r>
          </a:p>
          <a:p>
            <a:endParaRPr lang="en-GB" dirty="0"/>
          </a:p>
          <a:p>
            <a:r>
              <a:rPr lang="en-GB" dirty="0"/>
              <a:t>This line: </a:t>
            </a:r>
          </a:p>
          <a:p>
            <a:endParaRPr lang="en-GB" dirty="0"/>
          </a:p>
          <a:p>
            <a:r>
              <a:rPr lang="en-US" sz="1200" dirty="0">
                <a:solidFill>
                  <a:srgbClr val="7F7F00"/>
                </a:solidFill>
                <a:latin typeface="Consolas" panose="020B0609020204030204" pitchFamily="49" charset="0"/>
              </a:rPr>
              <a:t>sum!</a:t>
            </a:r>
            <a:r>
              <a:rPr lang="en-US" sz="1200" dirty="0">
                <a:solidFill>
                  <a:srgbClr val="000000"/>
                </a:solidFill>
                <a:latin typeface="Consolas" panose="020B0609020204030204" pitchFamily="49" charset="0"/>
              </a:rPr>
              <a:t>($($rest),*)</a:t>
            </a:r>
            <a:r>
              <a:rPr lang="en-US" sz="1200" dirty="0">
                <a:solidFill>
                  <a:srgbClr val="808080"/>
                </a:solidFill>
                <a:latin typeface="Consolas" panose="020B0609020204030204" pitchFamily="49" charset="0"/>
              </a:rPr>
              <a:t> </a:t>
            </a:r>
            <a:endParaRPr lang="en-GB" sz="1200" dirty="0">
              <a:solidFill>
                <a:srgbClr val="808080"/>
              </a:solidFill>
              <a:latin typeface="Consolas" panose="020B0609020204030204" pitchFamily="49" charset="0"/>
            </a:endParaRPr>
          </a:p>
          <a:p>
            <a:endParaRPr lang="en-GB" sz="1200" dirty="0">
              <a:solidFill>
                <a:srgbClr val="808080"/>
              </a:solidFill>
              <a:latin typeface="Consolas" panose="020B0609020204030204" pitchFamily="49" charset="0"/>
            </a:endParaRPr>
          </a:p>
          <a:p>
            <a:r>
              <a:rPr lang="en-GB" sz="1200" dirty="0">
                <a:solidFill>
                  <a:srgbClr val="808080"/>
                </a:solidFill>
                <a:latin typeface="Consolas" panose="020B0609020204030204" pitchFamily="49" charset="0"/>
              </a:rPr>
              <a:t>Is actually a recursive pattern, forever expanding the input and applying the + operator until the final total is reached and returned (via expression).</a:t>
            </a:r>
          </a:p>
          <a:p>
            <a:endParaRPr lang="en-GB" sz="1200" dirty="0">
              <a:solidFill>
                <a:srgbClr val="808080"/>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808080"/>
                </a:solidFill>
                <a:latin typeface="Consolas" panose="020B0609020204030204" pitchFamily="49" charset="0"/>
              </a:rPr>
              <a:t>For e.g. </a:t>
            </a:r>
            <a:r>
              <a:rPr lang="en-GB" sz="1200">
                <a:solidFill>
                  <a:srgbClr val="00007F"/>
                </a:solidFill>
                <a:latin typeface="Consolas" panose="020B0609020204030204" pitchFamily="49" charset="0"/>
              </a:rPr>
              <a:t>let</a:t>
            </a:r>
            <a:r>
              <a:rPr lang="en-GB" sz="1200">
                <a:solidFill>
                  <a:srgbClr val="808080"/>
                </a:solidFill>
                <a:latin typeface="Consolas" panose="020B0609020204030204" pitchFamily="49" charset="0"/>
              </a:rPr>
              <a:t> </a:t>
            </a:r>
            <a:r>
              <a:rPr lang="en-GB" sz="1200">
                <a:solidFill>
                  <a:srgbClr val="000000"/>
                </a:solidFill>
                <a:latin typeface="Consolas" panose="020B0609020204030204" pitchFamily="49" charset="0"/>
              </a:rPr>
              <a:t>result</a:t>
            </a:r>
            <a:r>
              <a:rPr lang="en-GB" sz="1200">
                <a:solidFill>
                  <a:srgbClr val="808080"/>
                </a:solidFill>
                <a:latin typeface="Consolas" panose="020B0609020204030204" pitchFamily="49" charset="0"/>
              </a:rPr>
              <a:t> </a:t>
            </a:r>
            <a:r>
              <a:rPr lang="en-GB" sz="1200">
                <a:solidFill>
                  <a:srgbClr val="000000"/>
                </a:solidFill>
                <a:latin typeface="Consolas" panose="020B0609020204030204" pitchFamily="49" charset="0"/>
              </a:rPr>
              <a:t>=</a:t>
            </a:r>
            <a:r>
              <a:rPr lang="en-GB" sz="1200">
                <a:solidFill>
                  <a:srgbClr val="808080"/>
                </a:solidFill>
                <a:latin typeface="Consolas" panose="020B0609020204030204" pitchFamily="49" charset="0"/>
              </a:rPr>
              <a:t> </a:t>
            </a:r>
            <a:r>
              <a:rPr lang="en-GB" sz="1200">
                <a:solidFill>
                  <a:srgbClr val="7F7F00"/>
                </a:solidFill>
                <a:latin typeface="Consolas" panose="020B0609020204030204" pitchFamily="49" charset="0"/>
              </a:rPr>
              <a:t>sum!</a:t>
            </a:r>
            <a:r>
              <a:rPr lang="en-GB" sz="1200">
                <a:solidFill>
                  <a:srgbClr val="000000"/>
                </a:solidFill>
                <a:latin typeface="Consolas" panose="020B0609020204030204" pitchFamily="49" charset="0"/>
              </a:rPr>
              <a:t>(</a:t>
            </a:r>
            <a:r>
              <a:rPr lang="en-GB" sz="1200">
                <a:solidFill>
                  <a:srgbClr val="007F7F"/>
                </a:solidFill>
                <a:latin typeface="Consolas" panose="020B0609020204030204" pitchFamily="49" charset="0"/>
              </a:rPr>
              <a:t>1</a:t>
            </a:r>
            <a:r>
              <a:rPr lang="en-GB" sz="1200">
                <a:solidFill>
                  <a:srgbClr val="000000"/>
                </a:solidFill>
                <a:latin typeface="Consolas" panose="020B0609020204030204" pitchFamily="49" charset="0"/>
              </a:rPr>
              <a:t>,</a:t>
            </a:r>
            <a:r>
              <a:rPr lang="en-GB" sz="1200">
                <a:solidFill>
                  <a:srgbClr val="808080"/>
                </a:solidFill>
                <a:latin typeface="Consolas" panose="020B0609020204030204" pitchFamily="49" charset="0"/>
              </a:rPr>
              <a:t> </a:t>
            </a:r>
            <a:r>
              <a:rPr lang="en-GB" sz="1200">
                <a:solidFill>
                  <a:srgbClr val="007F7F"/>
                </a:solidFill>
                <a:latin typeface="Consolas" panose="020B0609020204030204" pitchFamily="49" charset="0"/>
              </a:rPr>
              <a:t>2</a:t>
            </a:r>
            <a:r>
              <a:rPr lang="en-GB" sz="1200">
                <a:solidFill>
                  <a:srgbClr val="000000"/>
                </a:solidFill>
                <a:latin typeface="Consolas" panose="020B0609020204030204" pitchFamily="49" charset="0"/>
              </a:rPr>
              <a:t>,</a:t>
            </a:r>
            <a:r>
              <a:rPr lang="en-GB" sz="1200">
                <a:solidFill>
                  <a:srgbClr val="808080"/>
                </a:solidFill>
                <a:latin typeface="Consolas" panose="020B0609020204030204" pitchFamily="49" charset="0"/>
              </a:rPr>
              <a:t> </a:t>
            </a:r>
            <a:r>
              <a:rPr lang="en-GB" sz="1200">
                <a:solidFill>
                  <a:srgbClr val="007F7F"/>
                </a:solidFill>
                <a:latin typeface="Consolas" panose="020B0609020204030204" pitchFamily="49" charset="0"/>
              </a:rPr>
              <a:t>3</a:t>
            </a:r>
            <a:r>
              <a:rPr lang="en-GB" sz="1200">
                <a:solidFill>
                  <a:srgbClr val="000000"/>
                </a:solidFill>
                <a:latin typeface="Consolas" panose="020B0609020204030204" pitchFamily="49" charset="0"/>
              </a:rPr>
              <a:t>,</a:t>
            </a:r>
            <a:r>
              <a:rPr lang="en-GB" sz="1200">
                <a:solidFill>
                  <a:srgbClr val="808080"/>
                </a:solidFill>
                <a:latin typeface="Consolas" panose="020B0609020204030204" pitchFamily="49" charset="0"/>
              </a:rPr>
              <a:t> </a:t>
            </a:r>
            <a:r>
              <a:rPr lang="en-GB" sz="1200">
                <a:solidFill>
                  <a:srgbClr val="007F7F"/>
                </a:solidFill>
                <a:latin typeface="Consolas" panose="020B0609020204030204" pitchFamily="49" charset="0"/>
              </a:rPr>
              <a:t>4</a:t>
            </a:r>
            <a:r>
              <a:rPr lang="en-GB" sz="1200">
                <a:solidFill>
                  <a:srgbClr val="000000"/>
                </a:solidFill>
                <a:latin typeface="Consolas" panose="020B0609020204030204" pitchFamily="49" charset="0"/>
              </a:rPr>
              <a:t>,</a:t>
            </a:r>
            <a:r>
              <a:rPr lang="en-GB" sz="1200">
                <a:solidFill>
                  <a:srgbClr val="808080"/>
                </a:solidFill>
                <a:latin typeface="Consolas" panose="020B0609020204030204" pitchFamily="49" charset="0"/>
              </a:rPr>
              <a:t> </a:t>
            </a:r>
            <a:r>
              <a:rPr lang="en-GB" sz="1200">
                <a:solidFill>
                  <a:srgbClr val="007F7F"/>
                </a:solidFill>
                <a:latin typeface="Consolas" panose="020B0609020204030204" pitchFamily="49" charset="0"/>
              </a:rPr>
              <a:t>5</a:t>
            </a:r>
            <a:r>
              <a:rPr lang="en-GB" sz="1200">
                <a:solidFill>
                  <a:srgbClr val="000000"/>
                </a:solidFill>
                <a:latin typeface="Consolas" panose="020B0609020204030204" pitchFamily="49" charset="0"/>
              </a:rPr>
              <a:t>);</a:t>
            </a:r>
            <a:endParaRPr lang="en-GB" sz="1200">
              <a:solidFill>
                <a:srgbClr val="808080"/>
              </a:solidFill>
              <a:latin typeface="Consolas" panose="020B0609020204030204" pitchFamily="49" charset="0"/>
            </a:endParaRPr>
          </a:p>
          <a:p>
            <a:endParaRPr lang="en-GB" sz="1200" dirty="0">
              <a:solidFill>
                <a:srgbClr val="808080"/>
              </a:solidFill>
              <a:latin typeface="Consolas" panose="020B0609020204030204" pitchFamily="49" charset="0"/>
            </a:endParaRPr>
          </a:p>
          <a:p>
            <a:r>
              <a:rPr lang="en-GB" dirty="0"/>
              <a:t>sum!(1, 2, 3, 4, 5) → 1 + sum!(2, 3, 4, 5)</a:t>
            </a:r>
            <a:endParaRPr lang="en-GB" sz="1200" dirty="0">
              <a:solidFill>
                <a:srgbClr val="808080"/>
              </a:solidFill>
              <a:latin typeface="Consolas" panose="020B0609020204030204" pitchFamily="49" charset="0"/>
            </a:endParaRPr>
          </a:p>
          <a:p>
            <a:r>
              <a:rPr lang="en-GB" dirty="0"/>
              <a:t>sum!(2, 3, 4, 5) → 2 + sum!(3, 4, 5)</a:t>
            </a:r>
            <a:endParaRPr lang="en-GB" sz="1200" dirty="0">
              <a:solidFill>
                <a:srgbClr val="808080"/>
              </a:solidFill>
              <a:latin typeface="Consolas" panose="020B0609020204030204" pitchFamily="49" charset="0"/>
            </a:endParaRPr>
          </a:p>
          <a:p>
            <a:r>
              <a:rPr lang="en-GB" dirty="0"/>
              <a:t>sum!(3, 4, 5) → 3 + sum!(4, 5)</a:t>
            </a:r>
            <a:endParaRPr lang="en-GB" sz="1200" dirty="0">
              <a:solidFill>
                <a:srgbClr val="808080"/>
              </a:solidFill>
              <a:latin typeface="Consolas" panose="020B0609020204030204" pitchFamily="49" charset="0"/>
            </a:endParaRPr>
          </a:p>
          <a:p>
            <a:r>
              <a:rPr lang="en-GB" dirty="0"/>
              <a:t>sum!(4, 5) → 4 + sum!(5)</a:t>
            </a:r>
            <a:endParaRPr lang="en-GB" sz="1200" dirty="0">
              <a:solidFill>
                <a:srgbClr val="808080"/>
              </a:solidFill>
              <a:latin typeface="Consolas" panose="020B0609020204030204" pitchFamily="49" charset="0"/>
            </a:endParaRPr>
          </a:p>
          <a:p>
            <a:r>
              <a:rPr lang="en-GB" dirty="0"/>
              <a:t>sum!(5) → 5</a:t>
            </a:r>
            <a:endParaRPr lang="en-GB" sz="1200" dirty="0">
              <a:solidFill>
                <a:srgbClr val="808080"/>
              </a:solidFill>
              <a:latin typeface="Consolas" panose="020B0609020204030204" pitchFamily="49" charset="0"/>
            </a:endParaRPr>
          </a:p>
          <a:p>
            <a:endParaRPr lang="en-GB" sz="1200" dirty="0">
              <a:solidFill>
                <a:srgbClr val="808080"/>
              </a:solidFill>
              <a:latin typeface="Consolas" panose="020B0609020204030204" pitchFamily="49" charset="0"/>
            </a:endParaRPr>
          </a:p>
          <a:p>
            <a:r>
              <a:rPr lang="en-GB" sz="1200" dirty="0">
                <a:solidFill>
                  <a:srgbClr val="808080"/>
                </a:solidFill>
                <a:latin typeface="Consolas" panose="020B0609020204030204" pitchFamily="49" charset="0"/>
              </a:rPr>
              <a:t>Then unwinding after reaching last argument, in reverse order so:</a:t>
            </a:r>
          </a:p>
          <a:p>
            <a:endParaRPr lang="en-GB" sz="1200" dirty="0">
              <a:solidFill>
                <a:srgbClr val="808080"/>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4 + 5 = </a:t>
            </a:r>
            <a:r>
              <a:rPr lang="en-GB" b="1" dirty="0"/>
              <a:t>9 </a:t>
            </a:r>
          </a:p>
          <a:p>
            <a:r>
              <a:rPr lang="en-GB" dirty="0"/>
              <a:t>3 + </a:t>
            </a:r>
            <a:r>
              <a:rPr lang="en-GB" b="1" dirty="0"/>
              <a:t>9</a:t>
            </a:r>
            <a:r>
              <a:rPr lang="en-GB" dirty="0"/>
              <a:t> = </a:t>
            </a:r>
            <a:r>
              <a:rPr lang="en-GB" b="1" dirty="0"/>
              <a:t>12</a:t>
            </a:r>
            <a:endParaRPr lang="en-GB" sz="1200" b="1" dirty="0">
              <a:solidFill>
                <a:srgbClr val="808080"/>
              </a:solidFill>
              <a:latin typeface="Consolas" panose="020B0609020204030204" pitchFamily="49" charset="0"/>
            </a:endParaRPr>
          </a:p>
          <a:p>
            <a:r>
              <a:rPr lang="en-GB" dirty="0"/>
              <a:t>2 + </a:t>
            </a:r>
            <a:r>
              <a:rPr lang="en-GB" b="1" dirty="0"/>
              <a:t>12</a:t>
            </a:r>
            <a:r>
              <a:rPr lang="en-GB" dirty="0"/>
              <a:t> = </a:t>
            </a:r>
            <a:r>
              <a:rPr lang="en-GB" b="1" dirty="0"/>
              <a:t>14</a:t>
            </a:r>
            <a:endParaRPr lang="en-GB" sz="1200" b="1" dirty="0">
              <a:solidFill>
                <a:srgbClr val="808080"/>
              </a:solidFill>
              <a:latin typeface="Consolas" panose="020B0609020204030204" pitchFamily="49" charset="0"/>
            </a:endParaRPr>
          </a:p>
          <a:p>
            <a:r>
              <a:rPr lang="en-GB" dirty="0"/>
              <a:t>1 + </a:t>
            </a:r>
            <a:r>
              <a:rPr lang="en-GB" b="1" dirty="0"/>
              <a:t>14</a:t>
            </a:r>
            <a:r>
              <a:rPr lang="en-GB" dirty="0"/>
              <a:t> = </a:t>
            </a:r>
            <a:r>
              <a:rPr lang="en-GB" b="1" dirty="0"/>
              <a:t>15</a:t>
            </a:r>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32271120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lab focuses on </a:t>
            </a:r>
            <a:r>
              <a:rPr lang="en-GB"/>
              <a:t>creating declarative macros </a:t>
            </a:r>
            <a:r>
              <a:rPr lang="en-GB" dirty="0"/>
              <a:t>in Rust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271789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26</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28</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29</a:t>
            </a:fld>
            <a:endParaRPr lang="en-GB"/>
          </a:p>
        </p:txBody>
      </p:sp>
    </p:spTree>
    <p:extLst>
      <p:ext uri="{BB962C8B-B14F-4D97-AF65-F5344CB8AC3E}">
        <p14:creationId xmlns:p14="http://schemas.microsoft.com/office/powerpoint/2010/main" val="2880771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3313344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Rust's function syntax is familiar to those who have completed any significant software development.   There are some interesting quirks, e.g. return statements vs final expressions, but generally the concepts here are relatively easy to understand.</a:t>
            </a:r>
          </a:p>
          <a:p>
            <a:endParaRPr lang="en-GB" dirty="0"/>
          </a:p>
          <a:p>
            <a:endParaRPr lang="en-GB" dirty="0"/>
          </a:p>
          <a:p>
            <a:r>
              <a:rPr lang="en-GB" b="1" dirty="0"/>
              <a:t>Technical notes</a:t>
            </a:r>
          </a:p>
          <a:p>
            <a:endParaRPr lang="en-GB" b="1" dirty="0"/>
          </a:p>
          <a:p>
            <a:r>
              <a:rPr lang="en-GB" b="0" dirty="0"/>
              <a:t>By default, Rust functions return an empty tuple or the unit type "()" – which is optional, otherwise use "-&gt; ()"</a:t>
            </a:r>
          </a:p>
          <a:p>
            <a:endParaRPr lang="en-GB" b="0" dirty="0"/>
          </a:p>
          <a:p>
            <a:r>
              <a:rPr lang="en-GB" b="0" dirty="0"/>
              <a:t>Rust functions are sometimes (more formally) referred to as function blocks.</a:t>
            </a:r>
          </a:p>
          <a:p>
            <a:endParaRPr lang="en-GB" b="0" dirty="0"/>
          </a:p>
          <a:p>
            <a:r>
              <a:rPr lang="en-GB" b="0" dirty="0"/>
              <a:t>Unlike C, the function definition order doesn't really matter, including nested functions, i.e. with inner and outer scopes.</a:t>
            </a:r>
          </a:p>
          <a:p>
            <a:endParaRPr lang="en-GB" b="0" dirty="0"/>
          </a:p>
          <a:p>
            <a:endParaRPr lang="en-GB" b="0" dirty="0"/>
          </a:p>
          <a:p>
            <a:r>
              <a:rPr lang="en-GB" b="1" dirty="0"/>
              <a:t>Further reading:</a:t>
            </a:r>
          </a:p>
          <a:p>
            <a:endParaRPr lang="en-GB" dirty="0"/>
          </a:p>
          <a:p>
            <a:r>
              <a:rPr lang="en-GB" dirty="0"/>
              <a:t>https://doc.rust-lang.org/reference/items/functions.html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237330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things to notice in this example.</a:t>
            </a:r>
          </a:p>
          <a:p>
            <a:endParaRPr lang="en-GB" dirty="0"/>
          </a:p>
          <a:p>
            <a:r>
              <a:rPr lang="en-GB" dirty="0"/>
              <a:t>Let's start by examining the placement of the function – it's above main() – that's fine.   As previously noted, Rust would have been happy if it had been listed afterwards and this would not have prevented the code from being compiled successfully.    Essentially, if the function is defined</a:t>
            </a:r>
            <a:r>
              <a:rPr lang="en-GB" i="1" dirty="0"/>
              <a:t> somewhere</a:t>
            </a:r>
            <a:r>
              <a:rPr lang="en-GB" dirty="0"/>
              <a:t> in that file, main() can call it.</a:t>
            </a:r>
          </a:p>
          <a:p>
            <a:endParaRPr lang="en-GB" dirty="0"/>
          </a:p>
          <a:p>
            <a:endParaRPr lang="en-GB" dirty="0"/>
          </a:p>
          <a:p>
            <a:r>
              <a:rPr lang="en-GB" dirty="0"/>
              <a:t>The next aspect to focus on is the </a:t>
            </a:r>
            <a:r>
              <a:rPr lang="en-GB" dirty="0" err="1"/>
              <a:t>calc_circle_area</a:t>
            </a:r>
            <a:r>
              <a:rPr lang="en-GB" dirty="0"/>
              <a:t>() function's header:</a:t>
            </a:r>
          </a:p>
          <a:p>
            <a:endParaRPr lang="en-GB" dirty="0"/>
          </a:p>
          <a:p>
            <a:r>
              <a:rPr lang="en-US" sz="1200" b="1" dirty="0" err="1">
                <a:solidFill>
                  <a:srgbClr val="00007F"/>
                </a:solidFill>
                <a:latin typeface="Consolas" panose="020B0609020204030204" pitchFamily="49" charset="0"/>
              </a:rPr>
              <a:t>fn</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calc_circle_area</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radius</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f32</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-&gt;</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f32</a:t>
            </a:r>
            <a:r>
              <a:rPr lang="en-US" sz="1200" b="0" dirty="0">
                <a:solidFill>
                  <a:srgbClr val="808080"/>
                </a:solidFill>
                <a:latin typeface="Consolas" panose="020B0609020204030204" pitchFamily="49" charset="0"/>
              </a:rPr>
              <a:t> </a:t>
            </a:r>
          </a:p>
          <a:p>
            <a:endParaRPr lang="en-US" sz="1200" b="0" dirty="0">
              <a:solidFill>
                <a:srgbClr val="808080"/>
              </a:solidFill>
              <a:latin typeface="Consolas" panose="020B0609020204030204" pitchFamily="49" charset="0"/>
            </a:endParaRP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This is indicating that the function accepts a 32-bit floating point value, calls it "radius" and it, after processing, return another 32-bit floating point value.   Notice, it's not necessary to name the returned value (this is in common with a number of other programming languages, including those in the C family).</a:t>
            </a: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The braces form the function body – all code to be executed by the function must be written inside this scope.</a:t>
            </a: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The calculation is relatively painless, drawing on the Archimedes' PI constant stored in std::f64::</a:t>
            </a:r>
            <a:r>
              <a:rPr lang="en-US" sz="1200" b="0" dirty="0" err="1">
                <a:solidFill>
                  <a:srgbClr val="808080"/>
                </a:solidFill>
                <a:latin typeface="Consolas" panose="020B0609020204030204" pitchFamily="49" charset="0"/>
              </a:rPr>
              <a:t>consts</a:t>
            </a:r>
            <a:r>
              <a:rPr lang="en-US" sz="1200" b="0" dirty="0">
                <a:solidFill>
                  <a:srgbClr val="808080"/>
                </a:solidFill>
                <a:latin typeface="Consolas" panose="020B0609020204030204" pitchFamily="49" charset="0"/>
              </a:rPr>
              <a:t> crate, to calculate the area of a circle.  The result of this calculation is stored in a new variable called "result".</a:t>
            </a: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The final line does not have the more familiar "return" keyword – it's not necessary here.    Although Rust does indeed have the tried-and-tested "return" keyword, it usually implicitly specifies the "return" value by the final expression before the closing brace.  By simply saying "result", it is the content of this variable that will be returned to the function caller.   </a:t>
            </a:r>
          </a:p>
          <a:p>
            <a:endParaRPr lang="en-US" sz="1200" b="0" dirty="0">
              <a:solidFill>
                <a:srgbClr val="808080"/>
              </a:solidFill>
              <a:latin typeface="Consolas" panose="020B0609020204030204" pitchFamily="49" charset="0"/>
            </a:endParaRPr>
          </a:p>
          <a:p>
            <a:r>
              <a:rPr lang="en-US" sz="1200" b="1" dirty="0">
                <a:solidFill>
                  <a:srgbClr val="808080"/>
                </a:solidFill>
                <a:latin typeface="Consolas" panose="020B0609020204030204" pitchFamily="49" charset="0"/>
              </a:rPr>
              <a:t>Technical notes</a:t>
            </a: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An expression should not be ended with a ; (semi-colon) as this would make it a statement – and this would not successfully compile syntactically (it's not returning a value).</a:t>
            </a:r>
          </a:p>
          <a:p>
            <a:r>
              <a:rPr lang="en-US" sz="1200" b="0" dirty="0">
                <a:solidFill>
                  <a:srgbClr val="808080"/>
                </a:solidFill>
                <a:latin typeface="Consolas" panose="020B0609020204030204" pitchFamily="49" charset="0"/>
              </a:rPr>
              <a:t>The next slide demonstrates the return statement equivalent (and that </a:t>
            </a:r>
            <a:r>
              <a:rPr lang="en-US" sz="1200" b="0" i="1" dirty="0">
                <a:solidFill>
                  <a:srgbClr val="808080"/>
                </a:solidFill>
                <a:latin typeface="Consolas" panose="020B0609020204030204" pitchFamily="49" charset="0"/>
              </a:rPr>
              <a:t>will</a:t>
            </a:r>
            <a:r>
              <a:rPr lang="en-US" sz="1200" b="0" dirty="0">
                <a:solidFill>
                  <a:srgbClr val="808080"/>
                </a:solidFill>
                <a:latin typeface="Consolas" panose="020B0609020204030204" pitchFamily="49" charset="0"/>
              </a:rPr>
              <a:t> need a semi-colon).</a:t>
            </a:r>
          </a:p>
          <a:p>
            <a:endParaRPr lang="en-US" sz="1200" b="1" dirty="0">
              <a:solidFill>
                <a:srgbClr val="808080"/>
              </a:solidFill>
              <a:latin typeface="Consolas" panose="020B0609020204030204" pitchFamily="49" charset="0"/>
            </a:endParaRPr>
          </a:p>
          <a:p>
            <a:r>
              <a:rPr lang="en-US" sz="1200" b="1" dirty="0">
                <a:solidFill>
                  <a:srgbClr val="808080"/>
                </a:solidFill>
                <a:latin typeface="Consolas" panose="020B0609020204030204" pitchFamily="49" charset="0"/>
              </a:rPr>
              <a:t>Further reading:</a:t>
            </a:r>
          </a:p>
          <a:p>
            <a:r>
              <a:rPr lang="en-US" sz="1200" b="0" dirty="0">
                <a:solidFill>
                  <a:srgbClr val="808080"/>
                </a:solidFill>
                <a:latin typeface="Consolas" panose="020B0609020204030204" pitchFamily="49" charset="0"/>
              </a:rPr>
              <a:t>https://doc.rust-lang.org/std/f64/consts/constant.PI.html</a:t>
            </a:r>
          </a:p>
          <a:p>
            <a:endParaRPr lang="en-US" sz="1200" b="1" dirty="0">
              <a:solidFill>
                <a:srgbClr val="808080"/>
              </a:solidFill>
              <a:latin typeface="Consolas" panose="020B0609020204030204" pitchFamily="49" charset="0"/>
            </a:endParaRPr>
          </a:p>
          <a:p>
            <a:endParaRPr lang="en-US" sz="1200" b="0" dirty="0">
              <a:solidFill>
                <a:srgbClr val="808080"/>
              </a:solidFill>
              <a:latin typeface="Consolas" panose="020B0609020204030204" pitchFamily="49" charset="0"/>
            </a:endParaRPr>
          </a:p>
          <a:p>
            <a:endParaRPr lang="en-US" sz="1200" b="0" dirty="0">
              <a:solidFill>
                <a:srgbClr val="808080"/>
              </a:solidFill>
              <a:latin typeface="Consolas" panose="020B0609020204030204" pitchFamily="49" charset="0"/>
            </a:endParaRPr>
          </a:p>
          <a:p>
            <a:endParaRPr lang="en-US" sz="1200" b="0" dirty="0">
              <a:solidFill>
                <a:srgbClr val="808080"/>
              </a:solidFill>
              <a:latin typeface="Consolas" panose="020B0609020204030204" pitchFamily="49" charset="0"/>
            </a:endParaRPr>
          </a:p>
          <a:p>
            <a:endParaRPr lang="en-GB" b="0"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186678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notes</a:t>
            </a:r>
          </a:p>
          <a:p>
            <a:endParaRPr lang="en-GB" dirty="0"/>
          </a:p>
          <a:p>
            <a:r>
              <a:rPr lang="en-GB" dirty="0"/>
              <a:t>It should be noted that Rust software developers tend to only use the "return" statement when exiting a function prematurely or when multiple exit points are identified.  </a:t>
            </a:r>
          </a:p>
          <a:p>
            <a:endParaRPr lang="en-GB" dirty="0"/>
          </a:p>
          <a:p>
            <a:r>
              <a:rPr lang="en-GB" b="1" dirty="0"/>
              <a:t>Further reading:</a:t>
            </a:r>
          </a:p>
          <a:p>
            <a:r>
              <a:rPr lang="en-GB" dirty="0"/>
              <a:t>https://doc.rust-lang.org/book/ch03-03-how-functions-work.html</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75634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writing functions in Rust.</a:t>
            </a:r>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Algorithmically, this makes sense but passing the "before" string into the function for processing causes us an issue when we want to print "before" and "after" following the successful function call.</a:t>
            </a:r>
          </a:p>
          <a:p>
            <a:endParaRPr lang="en-GB" dirty="0"/>
          </a:p>
          <a:p>
            <a:endParaRPr lang="en-GB" b="1" dirty="0"/>
          </a:p>
          <a:p>
            <a:r>
              <a:rPr lang="en-GB" b="1" dirty="0"/>
              <a:t>Technical notes.</a:t>
            </a:r>
          </a:p>
          <a:p>
            <a:endParaRPr lang="en-GB" dirty="0"/>
          </a:p>
          <a:p>
            <a:r>
              <a:rPr lang="en-GB" dirty="0"/>
              <a:t>There are smarter ways to do it in Rust using iterators etc.  – more on those later! </a:t>
            </a: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1018455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Fortunately, if you recall, there is a solution.</a:t>
            </a:r>
          </a:p>
          <a:p>
            <a:endParaRPr lang="en-GB" dirty="0"/>
          </a:p>
          <a:p>
            <a:endParaRPr lang="en-GB" dirty="0"/>
          </a:p>
          <a:p>
            <a:r>
              <a:rPr lang="en-GB" b="1" dirty="0"/>
              <a:t>Technical notes</a:t>
            </a:r>
          </a:p>
          <a:p>
            <a:endParaRPr lang="en-GB" b="1" dirty="0"/>
          </a:p>
          <a:p>
            <a:r>
              <a:rPr lang="en-GB" b="0" dirty="0"/>
              <a:t>As usual, Rust offers an additional explanation if you wish to view the likely cause:  </a:t>
            </a:r>
            <a:r>
              <a:rPr lang="en-GB" sz="1200" b="1" dirty="0" err="1">
                <a:solidFill>
                  <a:schemeClr val="bg1"/>
                </a:solidFill>
                <a:latin typeface="Consolas" panose="020B0609020204030204" pitchFamily="49" charset="0"/>
              </a:rPr>
              <a:t>rustc</a:t>
            </a:r>
            <a:r>
              <a:rPr lang="en-GB" sz="1200" b="1" dirty="0">
                <a:solidFill>
                  <a:schemeClr val="bg1"/>
                </a:solidFill>
                <a:latin typeface="Consolas" panose="020B0609020204030204" pitchFamily="49" charset="0"/>
              </a:rPr>
              <a:t> --explain E0382</a:t>
            </a:r>
            <a:endParaRPr lang="en-GB" b="0" dirty="0"/>
          </a:p>
          <a:p>
            <a:endParaRPr lang="en-GB" b="0"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1831637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r>
              <a:rPr lang="en-GB" dirty="0"/>
              <a:t>C to Rust : Chapter 11</a:t>
            </a:r>
            <a:br>
              <a:rPr lang="en-GB" dirty="0"/>
            </a:br>
            <a:r>
              <a:rPr lang="en-GB" sz="6000" i="1" dirty="0"/>
              <a:t>Functions</a:t>
            </a:r>
            <a:endParaRPr lang="en-GB" dirty="0"/>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28889F-960A-4450-B62B-10782D886F3D}"/>
              </a:ext>
            </a:extLst>
          </p:cNvPr>
          <p:cNvSpPr>
            <a:spLocks noGrp="1"/>
          </p:cNvSpPr>
          <p:nvPr>
            <p:ph type="body" sz="quarter" idx="10"/>
          </p:nvPr>
        </p:nvSpPr>
        <p:spPr/>
        <p:txBody>
          <a:bodyPr/>
          <a:lstStyle/>
          <a:p>
            <a:r>
              <a:rPr lang="en-GB" cap="none" dirty="0"/>
              <a:t>Functions And Ownership (3)</a:t>
            </a:r>
          </a:p>
        </p:txBody>
      </p:sp>
      <p:sp>
        <p:nvSpPr>
          <p:cNvPr id="3" name="Text Placeholder 2">
            <a:extLst>
              <a:ext uri="{FF2B5EF4-FFF2-40B4-BE49-F238E27FC236}">
                <a16:creationId xmlns:a16="http://schemas.microsoft.com/office/drawing/2014/main" id="{0C14E174-916A-4F9B-8A15-55758F33E18D}"/>
              </a:ext>
            </a:extLst>
          </p:cNvPr>
          <p:cNvSpPr>
            <a:spLocks noGrp="1"/>
          </p:cNvSpPr>
          <p:nvPr>
            <p:ph type="body" sz="quarter" idx="15"/>
          </p:nvPr>
        </p:nvSpPr>
        <p:spPr>
          <a:xfrm>
            <a:off x="4680878" y="364332"/>
            <a:ext cx="7126338" cy="4094163"/>
          </a:xfrm>
        </p:spPr>
        <p:txBody>
          <a:bodyPr/>
          <a:lstStyle/>
          <a:p>
            <a:r>
              <a:rPr lang="en-GB" b="1" dirty="0"/>
              <a:t>The solution is to let the function </a:t>
            </a:r>
            <a:r>
              <a:rPr lang="en-GB" b="1" i="1" dirty="0"/>
              <a:t>borrow</a:t>
            </a:r>
            <a:r>
              <a:rPr lang="en-GB" b="1" dirty="0"/>
              <a:t> the original string</a:t>
            </a:r>
          </a:p>
          <a:p>
            <a:pPr marL="285750" indent="-285750">
              <a:buFont typeface="Arial" panose="020B0604020202020204" pitchFamily="34" charset="0"/>
              <a:buChar char="•"/>
            </a:pPr>
            <a:r>
              <a:rPr lang="en-GB" i="1" dirty="0"/>
              <a:t>Rather than transfer ownership of it </a:t>
            </a:r>
            <a:r>
              <a:rPr lang="en-GB" b="1" i="1" dirty="0"/>
              <a:t>to</a:t>
            </a:r>
            <a:r>
              <a:rPr lang="en-GB" i="1" dirty="0"/>
              <a:t> the function</a:t>
            </a:r>
          </a:p>
          <a:p>
            <a:pPr marL="285750" indent="-285750">
              <a:buFont typeface="Arial" panose="020B0604020202020204" pitchFamily="34" charset="0"/>
              <a:buChar char="•"/>
            </a:pPr>
            <a:r>
              <a:rPr lang="en-GB" dirty="0"/>
              <a:t>Uses the </a:t>
            </a:r>
            <a:r>
              <a:rPr lang="en-GB" b="1" dirty="0">
                <a:highlight>
                  <a:srgbClr val="FFFF00"/>
                </a:highlight>
                <a:latin typeface="Consolas" panose="020B0609020204030204" pitchFamily="49" charset="0"/>
              </a:rPr>
              <a:t>&amp;</a:t>
            </a:r>
            <a:r>
              <a:rPr lang="en-GB" dirty="0"/>
              <a:t> (reference</a:t>
            </a:r>
            <a:r>
              <a:rPr lang="en-GB"/>
              <a:t>) operator (a type of pointer)</a:t>
            </a:r>
            <a:endParaRPr lang="en-GB" dirty="0"/>
          </a:p>
          <a:p>
            <a:endParaRPr lang="en-GB" dirty="0"/>
          </a:p>
          <a:p>
            <a:r>
              <a:rPr lang="en-GB" b="1" dirty="0"/>
              <a:t>A Rust function seems like a sensible idea:</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dirty="0"/>
          </a:p>
        </p:txBody>
      </p:sp>
      <p:sp>
        <p:nvSpPr>
          <p:cNvPr id="6" name="TextBox 5">
            <a:extLst>
              <a:ext uri="{FF2B5EF4-FFF2-40B4-BE49-F238E27FC236}">
                <a16:creationId xmlns:a16="http://schemas.microsoft.com/office/drawing/2014/main" id="{7105EE68-1BF7-4D8E-8131-04D607FA55F5}"/>
              </a:ext>
            </a:extLst>
          </p:cNvPr>
          <p:cNvSpPr txBox="1"/>
          <p:nvPr/>
        </p:nvSpPr>
        <p:spPr>
          <a:xfrm>
            <a:off x="4680878" y="1643511"/>
            <a:ext cx="6176134" cy="4329661"/>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clean_string</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original</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highlight>
                  <a:srgbClr val="FFFF00"/>
                </a:highlight>
                <a:latin typeface="Consolas" panose="020B0609020204030204" pitchFamily="49" charset="0"/>
              </a:rPr>
              <a:t>&amp;</a:t>
            </a:r>
            <a:r>
              <a:rPr lang="en-GB" sz="1400" b="0" dirty="0">
                <a:solidFill>
                  <a:srgbClr val="000000"/>
                </a:solidFill>
                <a:latin typeface="Consolas" panose="020B0609020204030204" pitchFamily="49" charset="0"/>
              </a:rPr>
              <a:t>String</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filter</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char</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-&gt;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length</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original</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len</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mut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cleaned</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with_capacity</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length</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for</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each_char</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in</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original</a:t>
            </a:r>
            <a:r>
              <a:rPr lang="en-US" sz="1400" b="1" dirty="0" err="1">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chars</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if</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each_char</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filter</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cleaned</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push</a:t>
            </a:r>
            <a:r>
              <a:rPr lang="en-GB" sz="1400" b="1" dirty="0">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each_char</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cleaned</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before</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from</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b="0" dirty="0" err="1">
                <a:solidFill>
                  <a:srgbClr val="7F007F"/>
                </a:solidFill>
                <a:latin typeface="Consolas" panose="020B0609020204030204" pitchFamily="49" charset="0"/>
              </a:rPr>
              <a:t>data&amp;is&amp;messy</a:t>
            </a:r>
            <a:r>
              <a:rPr lang="en-US" sz="1400" b="0" dirty="0">
                <a:solidFill>
                  <a:srgbClr val="7F007F"/>
                </a:solidFill>
                <a:latin typeface="Consolas" panose="020B0609020204030204" pitchFamily="49" charset="0"/>
              </a:rPr>
              <a:t>"</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after</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clean_string</a:t>
            </a:r>
            <a:r>
              <a:rPr lang="en-US" sz="1400" b="1" dirty="0">
                <a:solidFill>
                  <a:srgbClr val="000000"/>
                </a:solidFill>
                <a:latin typeface="Consolas" panose="020B0609020204030204" pitchFamily="49" charset="0"/>
              </a:rPr>
              <a:t>(</a:t>
            </a:r>
            <a:r>
              <a:rPr lang="en-US" sz="1400" b="1" dirty="0">
                <a:solidFill>
                  <a:srgbClr val="000000"/>
                </a:solidFill>
                <a:highlight>
                  <a:srgbClr val="FFFF00"/>
                </a:highlight>
                <a:latin typeface="Consolas" panose="020B0609020204030204" pitchFamily="49" charset="0"/>
              </a:rPr>
              <a:t>&amp;</a:t>
            </a:r>
            <a:r>
              <a:rPr lang="en-US" sz="1400" b="0" dirty="0">
                <a:solidFill>
                  <a:srgbClr val="000000"/>
                </a:solidFill>
                <a:latin typeface="Consolas" panose="020B0609020204030204" pitchFamily="49" charset="0"/>
              </a:rPr>
              <a:t>before</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7F007F"/>
                </a:solidFill>
                <a:latin typeface="Consolas" panose="020B0609020204030204" pitchFamily="49" charset="0"/>
              </a:rPr>
              <a:t>'&amp;'</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"Before: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before</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"After: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after</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8" name="TextBox 7">
            <a:extLst>
              <a:ext uri="{FF2B5EF4-FFF2-40B4-BE49-F238E27FC236}">
                <a16:creationId xmlns:a16="http://schemas.microsoft.com/office/drawing/2014/main" id="{992A827E-2874-4B5D-AC9A-893B9C88B084}"/>
              </a:ext>
            </a:extLst>
          </p:cNvPr>
          <p:cNvSpPr txBox="1"/>
          <p:nvPr/>
        </p:nvSpPr>
        <p:spPr>
          <a:xfrm>
            <a:off x="8953993" y="5732843"/>
            <a:ext cx="2283117" cy="520496"/>
          </a:xfrm>
          <a:prstGeom prst="rect">
            <a:avLst/>
          </a:prstGeom>
          <a:solidFill>
            <a:srgbClr val="000000"/>
          </a:solidFill>
        </p:spPr>
        <p:txBody>
          <a:bodyPr wrap="square">
            <a:noAutofit/>
          </a:bodyPr>
          <a:lstStyle/>
          <a:p>
            <a:r>
              <a:rPr lang="en-US" sz="1400" dirty="0">
                <a:solidFill>
                  <a:schemeClr val="bg1"/>
                </a:solidFill>
                <a:latin typeface="Consolas" panose="020B0609020204030204" pitchFamily="49" charset="0"/>
              </a:rPr>
              <a:t>Before </a:t>
            </a:r>
            <a:r>
              <a:rPr lang="en-US" sz="1400" dirty="0" err="1">
                <a:solidFill>
                  <a:schemeClr val="bg1"/>
                </a:solidFill>
                <a:latin typeface="Consolas" panose="020B0609020204030204" pitchFamily="49" charset="0"/>
              </a:rPr>
              <a:t>data&amp;is&amp;messy</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After </a:t>
            </a:r>
            <a:r>
              <a:rPr lang="en-US" sz="1400" dirty="0" err="1">
                <a:solidFill>
                  <a:schemeClr val="bg1"/>
                </a:solidFill>
                <a:latin typeface="Consolas" panose="020B0609020204030204" pitchFamily="49" charset="0"/>
              </a:rPr>
              <a:t>dataismessy</a:t>
            </a:r>
            <a:endParaRPr lang="en-GB" sz="1400" dirty="0">
              <a:solidFill>
                <a:schemeClr val="bg1"/>
              </a:solidFill>
              <a:latin typeface="Consolas" panose="020B0609020204030204" pitchFamily="49" charset="0"/>
            </a:endParaRPr>
          </a:p>
        </p:txBody>
      </p:sp>
      <p:sp>
        <p:nvSpPr>
          <p:cNvPr id="9" name="TextBox 8">
            <a:extLst>
              <a:ext uri="{FF2B5EF4-FFF2-40B4-BE49-F238E27FC236}">
                <a16:creationId xmlns:a16="http://schemas.microsoft.com/office/drawing/2014/main" id="{FCDCF09B-73F2-4B58-A5CB-3D6F14AFA5DC}"/>
              </a:ext>
            </a:extLst>
          </p:cNvPr>
          <p:cNvSpPr txBox="1"/>
          <p:nvPr/>
        </p:nvSpPr>
        <p:spPr>
          <a:xfrm>
            <a:off x="7702314" y="5743923"/>
            <a:ext cx="1192213" cy="509415"/>
          </a:xfrm>
          <a:prstGeom prst="rect">
            <a:avLst/>
          </a:prstGeom>
          <a:solidFill>
            <a:srgbClr val="00B050"/>
          </a:solidFill>
        </p:spPr>
        <p:txBody>
          <a:bodyPr wrap="square">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FDB34327-A69B-9874-868A-1BF8B5F10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0723" y="1643511"/>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63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#18</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Functions and ownership</a:t>
            </a:r>
          </a:p>
          <a:p>
            <a:endParaRPr lang="en-GB" dirty="0"/>
          </a:p>
        </p:txBody>
      </p:sp>
    </p:spTree>
    <p:extLst>
      <p:ext uri="{BB962C8B-B14F-4D97-AF65-F5344CB8AC3E}">
        <p14:creationId xmlns:p14="http://schemas.microsoft.com/office/powerpoint/2010/main" val="323037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Returning multiple values</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939114"/>
          </a:xfrm>
        </p:spPr>
        <p:txBody>
          <a:bodyPr/>
          <a:lstStyle/>
          <a:p>
            <a:r>
              <a:rPr lang="en-GB" b="1" dirty="0"/>
              <a:t>As with many other languages, Rust uses a </a:t>
            </a:r>
            <a:r>
              <a:rPr lang="en-GB" b="1" dirty="0">
                <a:highlight>
                  <a:srgbClr val="FFFF00"/>
                </a:highlight>
              </a:rPr>
              <a:t>tuple</a:t>
            </a:r>
            <a:r>
              <a:rPr lang="en-GB" b="1" dirty="0"/>
              <a:t> to return multiple values from a function.</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Note the parentheses!</a:t>
            </a:r>
          </a:p>
          <a:p>
            <a:endParaRPr lang="en-GB" b="1" dirty="0"/>
          </a:p>
        </p:txBody>
      </p:sp>
      <p:sp>
        <p:nvSpPr>
          <p:cNvPr id="23" name="TextBox 22">
            <a:extLst>
              <a:ext uri="{FF2B5EF4-FFF2-40B4-BE49-F238E27FC236}">
                <a16:creationId xmlns:a16="http://schemas.microsoft.com/office/drawing/2014/main" id="{5D34F519-96CA-4C32-9718-98039C521F29}"/>
              </a:ext>
            </a:extLst>
          </p:cNvPr>
          <p:cNvSpPr txBox="1"/>
          <p:nvPr/>
        </p:nvSpPr>
        <p:spPr>
          <a:xfrm>
            <a:off x="4722811" y="1349984"/>
            <a:ext cx="6095609" cy="3284361"/>
          </a:xfrm>
          <a:prstGeom prst="rect">
            <a:avLst/>
          </a:prstGeom>
          <a:solidFill>
            <a:schemeClr val="tx1">
              <a:lumMod val="10000"/>
              <a:lumOff val="90000"/>
            </a:schemeClr>
          </a:solidFill>
        </p:spPr>
        <p:txBody>
          <a:bodyPr vert="horz" wrap="square" lIns="0" tIns="0" rIns="0" bIns="0" rtlCol="0" anchor="t" anchorCtr="0">
            <a:normAutofit/>
          </a:bodyPr>
          <a:lstStyle/>
          <a:p>
            <a:pPr algn="l"/>
            <a:r>
              <a:rPr lang="en-GB" sz="1600" dirty="0" err="1">
                <a:solidFill>
                  <a:schemeClr val="accent1">
                    <a:lumMod val="90000"/>
                    <a:lumOff val="10000"/>
                  </a:schemeClr>
                </a:solidFill>
                <a:latin typeface="Consolas" panose="020B0609020204030204" pitchFamily="49" charset="0"/>
              </a:rPr>
              <a:t>fn</a:t>
            </a:r>
            <a:r>
              <a:rPr lang="en-GB" sz="1600" dirty="0">
                <a:latin typeface="Consolas" panose="020B0609020204030204" pitchFamily="49" charset="0"/>
              </a:rPr>
              <a:t> </a:t>
            </a:r>
            <a:r>
              <a:rPr lang="en-GB" sz="1600" dirty="0" err="1">
                <a:latin typeface="Consolas" panose="020B0609020204030204" pitchFamily="49" charset="0"/>
              </a:rPr>
              <a:t>min_max</a:t>
            </a:r>
            <a:r>
              <a:rPr lang="en-GB" sz="1600" dirty="0">
                <a:latin typeface="Consolas" panose="020B0609020204030204" pitchFamily="49" charset="0"/>
              </a:rPr>
              <a:t>(data: [i32; 6]) -&gt; </a:t>
            </a:r>
            <a:r>
              <a:rPr lang="en-GB" sz="1600" dirty="0">
                <a:solidFill>
                  <a:srgbClr val="FF0000"/>
                </a:solidFill>
                <a:highlight>
                  <a:srgbClr val="FFFF00"/>
                </a:highlight>
                <a:latin typeface="Consolas" panose="020B0609020204030204" pitchFamily="49" charset="0"/>
              </a:rPr>
              <a:t>(i32, i32) </a:t>
            </a:r>
            <a:r>
              <a:rPr lang="en-GB" sz="1600" dirty="0">
                <a:latin typeface="Consolas" panose="020B0609020204030204" pitchFamily="49" charset="0"/>
              </a:rPr>
              <a:t>{ </a:t>
            </a:r>
          </a:p>
          <a:p>
            <a:pPr algn="l"/>
            <a:r>
              <a:rPr lang="en-GB" sz="1600" dirty="0">
                <a:latin typeface="Consolas" panose="020B0609020204030204" pitchFamily="49" charset="0"/>
              </a:rPr>
              <a:t>    </a:t>
            </a:r>
            <a:r>
              <a:rPr lang="en-GB" sz="1600" dirty="0">
                <a:solidFill>
                  <a:schemeClr val="accent1">
                    <a:lumMod val="90000"/>
                    <a:lumOff val="10000"/>
                  </a:schemeClr>
                </a:solidFill>
                <a:latin typeface="Consolas" panose="020B0609020204030204" pitchFamily="49" charset="0"/>
              </a:rPr>
              <a:t>let</a:t>
            </a:r>
            <a:r>
              <a:rPr lang="en-GB" sz="1600" dirty="0">
                <a:latin typeface="Consolas" panose="020B0609020204030204" pitchFamily="49" charset="0"/>
              </a:rPr>
              <a:t> min = *</a:t>
            </a:r>
            <a:r>
              <a:rPr lang="en-GB" sz="1600" dirty="0" err="1">
                <a:latin typeface="Consolas" panose="020B0609020204030204" pitchFamily="49" charset="0"/>
              </a:rPr>
              <a:t>data.iter</a:t>
            </a:r>
            <a:r>
              <a:rPr lang="en-GB" sz="1600" dirty="0">
                <a:latin typeface="Consolas" panose="020B0609020204030204" pitchFamily="49" charset="0"/>
              </a:rPr>
              <a:t>().min().unwrap();</a:t>
            </a:r>
          </a:p>
          <a:p>
            <a:pPr algn="l"/>
            <a:r>
              <a:rPr lang="en-GB" sz="1600" dirty="0">
                <a:latin typeface="Consolas" panose="020B0609020204030204" pitchFamily="49" charset="0"/>
              </a:rPr>
              <a:t>    </a:t>
            </a:r>
            <a:r>
              <a:rPr lang="en-GB" sz="1600" dirty="0">
                <a:solidFill>
                  <a:schemeClr val="accent1">
                    <a:lumMod val="90000"/>
                    <a:lumOff val="10000"/>
                  </a:schemeClr>
                </a:solidFill>
                <a:latin typeface="Consolas" panose="020B0609020204030204" pitchFamily="49" charset="0"/>
              </a:rPr>
              <a:t>let</a:t>
            </a:r>
            <a:r>
              <a:rPr lang="en-GB" sz="1600" dirty="0">
                <a:latin typeface="Consolas" panose="020B0609020204030204" pitchFamily="49" charset="0"/>
              </a:rPr>
              <a:t> max = *</a:t>
            </a:r>
            <a:r>
              <a:rPr lang="en-GB" sz="1600" dirty="0" err="1">
                <a:latin typeface="Consolas" panose="020B0609020204030204" pitchFamily="49" charset="0"/>
              </a:rPr>
              <a:t>data.iter</a:t>
            </a:r>
            <a:r>
              <a:rPr lang="en-GB" sz="1600" dirty="0">
                <a:latin typeface="Consolas" panose="020B0609020204030204" pitchFamily="49" charset="0"/>
              </a:rPr>
              <a:t>().max().unwrap();</a:t>
            </a:r>
          </a:p>
          <a:p>
            <a:pPr algn="l"/>
            <a:r>
              <a:rPr lang="en-GB" sz="1600" dirty="0">
                <a:latin typeface="Consolas" panose="020B0609020204030204" pitchFamily="49" charset="0"/>
              </a:rPr>
              <a:t>    </a:t>
            </a:r>
            <a:r>
              <a:rPr lang="en-GB" sz="1600" dirty="0">
                <a:solidFill>
                  <a:srgbClr val="FF0000"/>
                </a:solidFill>
                <a:highlight>
                  <a:srgbClr val="FFFF00"/>
                </a:highlight>
                <a:latin typeface="Consolas" panose="020B0609020204030204" pitchFamily="49" charset="0"/>
              </a:rPr>
              <a:t>(min, max)</a:t>
            </a:r>
          </a:p>
          <a:p>
            <a:pPr algn="l"/>
            <a:r>
              <a:rPr lang="en-GB" sz="1600" dirty="0">
                <a:latin typeface="Consolas" panose="020B0609020204030204" pitchFamily="49" charset="0"/>
              </a:rPr>
              <a:t>}</a:t>
            </a:r>
          </a:p>
          <a:p>
            <a:pPr algn="l"/>
            <a:endParaRPr lang="en-GB" sz="1600" dirty="0">
              <a:latin typeface="Consolas" panose="020B0609020204030204" pitchFamily="49" charset="0"/>
            </a:endParaRPr>
          </a:p>
          <a:p>
            <a:pPr algn="l"/>
            <a:r>
              <a:rPr lang="en-GB" sz="1600" dirty="0" err="1">
                <a:solidFill>
                  <a:schemeClr val="accent1">
                    <a:lumMod val="90000"/>
                    <a:lumOff val="10000"/>
                  </a:schemeClr>
                </a:solidFill>
                <a:latin typeface="Consolas" panose="020B0609020204030204" pitchFamily="49" charset="0"/>
              </a:rPr>
              <a:t>fn</a:t>
            </a:r>
            <a:r>
              <a:rPr lang="en-GB" sz="1600" dirty="0">
                <a:latin typeface="Consolas" panose="020B0609020204030204" pitchFamily="49" charset="0"/>
              </a:rPr>
              <a:t> main() {</a:t>
            </a:r>
          </a:p>
          <a:p>
            <a:pPr algn="l"/>
            <a:r>
              <a:rPr lang="en-GB" sz="1600" dirty="0">
                <a:latin typeface="Consolas" panose="020B0609020204030204" pitchFamily="49" charset="0"/>
              </a:rPr>
              <a:t>   </a:t>
            </a:r>
            <a:r>
              <a:rPr lang="en-GB" sz="1600" dirty="0">
                <a:solidFill>
                  <a:schemeClr val="accent1">
                    <a:lumMod val="90000"/>
                    <a:lumOff val="10000"/>
                  </a:schemeClr>
                </a:solidFill>
                <a:latin typeface="Consolas" panose="020B0609020204030204" pitchFamily="49" charset="0"/>
              </a:rPr>
              <a:t>let</a:t>
            </a:r>
            <a:r>
              <a:rPr lang="en-GB" sz="1600" dirty="0">
                <a:latin typeface="Consolas" panose="020B0609020204030204" pitchFamily="49" charset="0"/>
              </a:rPr>
              <a:t> </a:t>
            </a:r>
            <a:r>
              <a:rPr lang="en-GB" sz="1600" dirty="0" err="1">
                <a:latin typeface="Consolas" panose="020B0609020204030204" pitchFamily="49" charset="0"/>
              </a:rPr>
              <a:t>my_data</a:t>
            </a:r>
            <a:r>
              <a:rPr lang="en-GB" sz="1600" dirty="0">
                <a:latin typeface="Consolas" panose="020B0609020204030204" pitchFamily="49" charset="0"/>
              </a:rPr>
              <a:t>: [i32; 6] = [20, 10, 40, 60, 30, 50];</a:t>
            </a:r>
          </a:p>
          <a:p>
            <a:pPr algn="l"/>
            <a:r>
              <a:rPr lang="en-GB" sz="1600" dirty="0">
                <a:latin typeface="Consolas" panose="020B0609020204030204" pitchFamily="49" charset="0"/>
              </a:rPr>
              <a:t>   </a:t>
            </a:r>
          </a:p>
          <a:p>
            <a:pPr algn="l"/>
            <a:r>
              <a:rPr lang="en-GB" sz="1600" dirty="0">
                <a:latin typeface="Consolas" panose="020B0609020204030204" pitchFamily="49" charset="0"/>
              </a:rPr>
              <a:t>   </a:t>
            </a:r>
            <a:r>
              <a:rPr lang="en-GB" sz="1600" dirty="0">
                <a:solidFill>
                  <a:schemeClr val="accent1">
                    <a:lumMod val="90000"/>
                    <a:lumOff val="10000"/>
                  </a:schemeClr>
                </a:solidFill>
                <a:latin typeface="Consolas" panose="020B0609020204030204" pitchFamily="49" charset="0"/>
              </a:rPr>
              <a:t>let</a:t>
            </a:r>
            <a:r>
              <a:rPr lang="en-GB" sz="1600" dirty="0">
                <a:latin typeface="Consolas" panose="020B0609020204030204" pitchFamily="49" charset="0"/>
              </a:rPr>
              <a:t> </a:t>
            </a:r>
            <a:r>
              <a:rPr lang="en-GB" sz="1600" dirty="0">
                <a:highlight>
                  <a:srgbClr val="FFFF00"/>
                </a:highlight>
                <a:latin typeface="Consolas" panose="020B0609020204030204" pitchFamily="49" charset="0"/>
              </a:rPr>
              <a:t>(min, max)</a:t>
            </a:r>
            <a:r>
              <a:rPr lang="en-GB" sz="1600" dirty="0">
                <a:latin typeface="Consolas" panose="020B0609020204030204" pitchFamily="49" charset="0"/>
              </a:rPr>
              <a:t> = </a:t>
            </a:r>
            <a:r>
              <a:rPr lang="en-GB" sz="1600" dirty="0" err="1">
                <a:latin typeface="Consolas" panose="020B0609020204030204" pitchFamily="49" charset="0"/>
              </a:rPr>
              <a:t>min_max</a:t>
            </a:r>
            <a:r>
              <a:rPr lang="en-GB" sz="1600" dirty="0">
                <a:latin typeface="Consolas" panose="020B0609020204030204" pitchFamily="49" charset="0"/>
              </a:rPr>
              <a:t>(</a:t>
            </a:r>
            <a:r>
              <a:rPr lang="en-GB" sz="1600" dirty="0" err="1">
                <a:latin typeface="Consolas" panose="020B0609020204030204" pitchFamily="49" charset="0"/>
              </a:rPr>
              <a:t>my_data</a:t>
            </a:r>
            <a:r>
              <a:rPr lang="en-GB" sz="1600" dirty="0">
                <a:latin typeface="Consolas" panose="020B0609020204030204" pitchFamily="49" charset="0"/>
              </a:rPr>
              <a:t>);</a:t>
            </a:r>
          </a:p>
          <a:p>
            <a:pPr algn="l"/>
            <a:r>
              <a:rPr lang="en-GB" sz="1600" dirty="0">
                <a:latin typeface="Consolas" panose="020B0609020204030204" pitchFamily="49" charset="0"/>
              </a:rPr>
              <a:t>   </a:t>
            </a:r>
            <a:r>
              <a:rPr lang="en-GB" sz="1600" dirty="0" err="1">
                <a:solidFill>
                  <a:srgbClr val="7F7F00"/>
                </a:solidFill>
                <a:latin typeface="Consolas" panose="020B0609020204030204" pitchFamily="49" charset="0"/>
              </a:rPr>
              <a:t>println</a:t>
            </a:r>
            <a:r>
              <a:rPr lang="en-GB" sz="1600" dirty="0">
                <a:solidFill>
                  <a:srgbClr val="7F7F0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"min is {</a:t>
            </a:r>
            <a:r>
              <a:rPr lang="en-GB" sz="1600" dirty="0">
                <a:solidFill>
                  <a:srgbClr val="7030A0"/>
                </a:solidFill>
                <a:highlight>
                  <a:srgbClr val="FFFF00"/>
                </a:highlight>
                <a:latin typeface="Consolas" panose="020B0609020204030204" pitchFamily="49" charset="0"/>
              </a:rPr>
              <a:t>min</a:t>
            </a:r>
            <a:r>
              <a:rPr lang="en-GB" sz="1600" dirty="0">
                <a:solidFill>
                  <a:srgbClr val="7030A0"/>
                </a:solidFill>
                <a:latin typeface="Consolas" panose="020B0609020204030204" pitchFamily="49" charset="0"/>
              </a:rPr>
              <a:t>}"</a:t>
            </a:r>
            <a:r>
              <a:rPr lang="en-GB" sz="1600" dirty="0">
                <a:latin typeface="Consolas" panose="020B0609020204030204" pitchFamily="49" charset="0"/>
              </a:rPr>
              <a:t>);</a:t>
            </a:r>
          </a:p>
          <a:p>
            <a:pPr algn="l"/>
            <a:r>
              <a:rPr lang="en-GB" sz="1600" dirty="0">
                <a:latin typeface="Consolas" panose="020B0609020204030204" pitchFamily="49" charset="0"/>
              </a:rPr>
              <a:t>   </a:t>
            </a:r>
            <a:r>
              <a:rPr lang="en-GB" sz="1600" dirty="0" err="1">
                <a:solidFill>
                  <a:srgbClr val="7F7F00"/>
                </a:solidFill>
                <a:latin typeface="Consolas" panose="020B0609020204030204" pitchFamily="49" charset="0"/>
              </a:rPr>
              <a:t>println</a:t>
            </a:r>
            <a:r>
              <a:rPr lang="en-GB" sz="1600" dirty="0">
                <a:solidFill>
                  <a:srgbClr val="7F7F0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"max is {</a:t>
            </a:r>
            <a:r>
              <a:rPr lang="en-GB" sz="1600" dirty="0">
                <a:solidFill>
                  <a:srgbClr val="7030A0"/>
                </a:solidFill>
                <a:highlight>
                  <a:srgbClr val="FFFF00"/>
                </a:highlight>
                <a:latin typeface="Consolas" panose="020B0609020204030204" pitchFamily="49" charset="0"/>
              </a:rPr>
              <a:t>max</a:t>
            </a:r>
            <a:r>
              <a:rPr lang="en-GB" sz="1600" dirty="0">
                <a:solidFill>
                  <a:srgbClr val="7030A0"/>
                </a:solidFill>
                <a:latin typeface="Consolas" panose="020B0609020204030204" pitchFamily="49" charset="0"/>
              </a:rPr>
              <a:t>}"</a:t>
            </a:r>
            <a:r>
              <a:rPr lang="en-GB" sz="1600" dirty="0">
                <a:latin typeface="Consolas" panose="020B0609020204030204" pitchFamily="49" charset="0"/>
              </a:rPr>
              <a:t>);   </a:t>
            </a:r>
          </a:p>
          <a:p>
            <a:pPr algn="l"/>
            <a:r>
              <a:rPr lang="en-GB" sz="1600" dirty="0">
                <a:latin typeface="Consolas" panose="020B0609020204030204" pitchFamily="49" charset="0"/>
              </a:rPr>
              <a:t>}</a:t>
            </a:r>
          </a:p>
        </p:txBody>
      </p:sp>
      <p:sp>
        <p:nvSpPr>
          <p:cNvPr id="37" name="TextBox 36">
            <a:extLst>
              <a:ext uri="{FF2B5EF4-FFF2-40B4-BE49-F238E27FC236}">
                <a16:creationId xmlns:a16="http://schemas.microsoft.com/office/drawing/2014/main" id="{42FA73E6-26DF-460C-AFE5-2553DC59BE11}"/>
              </a:ext>
            </a:extLst>
          </p:cNvPr>
          <p:cNvSpPr txBox="1"/>
          <p:nvPr/>
        </p:nvSpPr>
        <p:spPr>
          <a:xfrm>
            <a:off x="6781680" y="5110885"/>
            <a:ext cx="4036740" cy="584775"/>
          </a:xfrm>
          <a:prstGeom prst="rect">
            <a:avLst/>
          </a:prstGeom>
          <a:solidFill>
            <a:srgbClr val="000000"/>
          </a:solidFill>
        </p:spPr>
        <p:txBody>
          <a:bodyPr wrap="square">
            <a:spAutoFit/>
          </a:bodyPr>
          <a:lstStyle/>
          <a:p>
            <a:r>
              <a:rPr lang="nl-NL" sz="1600" dirty="0">
                <a:solidFill>
                  <a:schemeClr val="bg1"/>
                </a:solidFill>
                <a:latin typeface="Consolas" panose="020B0609020204030204" pitchFamily="49" charset="0"/>
              </a:rPr>
              <a:t>min is 10</a:t>
            </a:r>
          </a:p>
          <a:p>
            <a:r>
              <a:rPr lang="nl-NL" sz="1600" dirty="0">
                <a:solidFill>
                  <a:schemeClr val="bg1"/>
                </a:solidFill>
                <a:latin typeface="Consolas" panose="020B0609020204030204" pitchFamily="49" charset="0"/>
              </a:rPr>
              <a:t>max is 60</a:t>
            </a:r>
            <a:endParaRPr lang="en-GB" sz="1600"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6091A1C0-DF6D-4DA9-A2D6-FC68D95A7A91}"/>
              </a:ext>
            </a:extLst>
          </p:cNvPr>
          <p:cNvSpPr txBox="1"/>
          <p:nvPr/>
        </p:nvSpPr>
        <p:spPr>
          <a:xfrm>
            <a:off x="5589466" y="5110885"/>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737E764F-D96A-12BE-658E-537081323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8420" y="1349398"/>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87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97F88-B2BF-1DFF-4BA7-0CDCBF91D021}"/>
              </a:ext>
            </a:extLst>
          </p:cNvPr>
          <p:cNvSpPr>
            <a:spLocks noGrp="1"/>
          </p:cNvSpPr>
          <p:nvPr>
            <p:ph type="body" sz="quarter" idx="10"/>
          </p:nvPr>
        </p:nvSpPr>
        <p:spPr/>
        <p:txBody>
          <a:bodyPr/>
          <a:lstStyle/>
          <a:p>
            <a:r>
              <a:rPr lang="en-GB" cap="none" dirty="0"/>
              <a:t>HOFs </a:t>
            </a:r>
          </a:p>
        </p:txBody>
      </p:sp>
      <p:sp>
        <p:nvSpPr>
          <p:cNvPr id="3" name="Text Placeholder 2">
            <a:extLst>
              <a:ext uri="{FF2B5EF4-FFF2-40B4-BE49-F238E27FC236}">
                <a16:creationId xmlns:a16="http://schemas.microsoft.com/office/drawing/2014/main" id="{F58A4237-D4D5-7CFF-C389-C1830ADC5F75}"/>
              </a:ext>
            </a:extLst>
          </p:cNvPr>
          <p:cNvSpPr>
            <a:spLocks noGrp="1"/>
          </p:cNvSpPr>
          <p:nvPr>
            <p:ph type="body" sz="quarter" idx="15"/>
          </p:nvPr>
        </p:nvSpPr>
        <p:spPr>
          <a:xfrm>
            <a:off x="4662152" y="321972"/>
            <a:ext cx="7145064" cy="1429555"/>
          </a:xfrm>
        </p:spPr>
        <p:txBody>
          <a:bodyPr/>
          <a:lstStyle/>
          <a:p>
            <a:r>
              <a:rPr lang="en-GB" b="1" dirty="0"/>
              <a:t>HOF = Higher Order Function</a:t>
            </a:r>
          </a:p>
          <a:p>
            <a:r>
              <a:rPr lang="en-GB" b="1" dirty="0"/>
              <a:t>Classically</a:t>
            </a:r>
            <a:r>
              <a:rPr lang="en-GB" dirty="0"/>
              <a:t>:</a:t>
            </a:r>
          </a:p>
          <a:p>
            <a:pPr marL="285750" indent="-285750">
              <a:buFont typeface="Arial" panose="020B0604020202020204" pitchFamily="34" charset="0"/>
              <a:buChar char="•"/>
            </a:pPr>
            <a:r>
              <a:rPr lang="en-GB" dirty="0"/>
              <a:t>Functions whose parameters and/or return values </a:t>
            </a:r>
            <a:r>
              <a:rPr lang="en-GB" b="1" dirty="0"/>
              <a:t>are</a:t>
            </a:r>
            <a:r>
              <a:rPr lang="en-GB" dirty="0"/>
              <a:t> functions</a:t>
            </a:r>
          </a:p>
          <a:p>
            <a:pPr marL="285750" indent="-285750">
              <a:buFont typeface="Arial" panose="020B0604020202020204" pitchFamily="34" charset="0"/>
              <a:buChar char="•"/>
            </a:pPr>
            <a:r>
              <a:rPr lang="en-GB" dirty="0"/>
              <a:t>Indicates they are "first class citizens"</a:t>
            </a:r>
          </a:p>
          <a:p>
            <a:pPr marL="285750" indent="-285750">
              <a:buFont typeface="Arial" panose="020B0604020202020204" pitchFamily="34" charset="0"/>
              <a:buChar char="•"/>
            </a:pPr>
            <a:r>
              <a:rPr lang="en-GB" dirty="0"/>
              <a:t>A foundational feature of </a:t>
            </a:r>
            <a:r>
              <a:rPr lang="en-GB" b="1" dirty="0"/>
              <a:t>functional</a:t>
            </a:r>
            <a:r>
              <a:rPr lang="en-GB" dirty="0"/>
              <a:t> (</a:t>
            </a:r>
            <a:r>
              <a:rPr lang="en-GB" u="sng" dirty="0"/>
              <a:t>not</a:t>
            </a:r>
            <a:r>
              <a:rPr lang="en-GB" dirty="0"/>
              <a:t> modular) </a:t>
            </a:r>
            <a:r>
              <a:rPr lang="en-GB" b="1" dirty="0"/>
              <a:t>programming</a:t>
            </a:r>
          </a:p>
          <a:p>
            <a:endParaRPr lang="en-GB" dirty="0"/>
          </a:p>
          <a:p>
            <a:endParaRPr lang="en-GB" b="1" dirty="0"/>
          </a:p>
          <a:p>
            <a:endParaRPr lang="en-GB" b="1" dirty="0"/>
          </a:p>
          <a:p>
            <a:endParaRPr lang="en-GB" b="1" dirty="0"/>
          </a:p>
          <a:p>
            <a:endParaRPr lang="en-GB" dirty="0"/>
          </a:p>
        </p:txBody>
      </p:sp>
      <p:sp>
        <p:nvSpPr>
          <p:cNvPr id="4" name="TextBox 3">
            <a:extLst>
              <a:ext uri="{FF2B5EF4-FFF2-40B4-BE49-F238E27FC236}">
                <a16:creationId xmlns:a16="http://schemas.microsoft.com/office/drawing/2014/main" id="{0FD4821B-4609-E83C-0532-B0A633F1F6F9}"/>
              </a:ext>
            </a:extLst>
          </p:cNvPr>
          <p:cNvSpPr txBox="1"/>
          <p:nvPr/>
        </p:nvSpPr>
        <p:spPr>
          <a:xfrm>
            <a:off x="4764007" y="2456015"/>
            <a:ext cx="6852737" cy="3841754"/>
          </a:xfrm>
          <a:prstGeom prst="rect">
            <a:avLst/>
          </a:prstGeom>
          <a:solidFill>
            <a:schemeClr val="tx1">
              <a:lumMod val="10000"/>
              <a:lumOff val="90000"/>
            </a:schemeClr>
          </a:solidFill>
        </p:spPr>
        <p:txBody>
          <a:bodyPr vert="horz" wrap="square" lIns="0" tIns="0" rIns="0" bIns="0" rtlCol="0" anchor="t" anchorCtr="0">
            <a:normAutofit fontScale="77500" lnSpcReduction="20000"/>
          </a:bodyPr>
          <a:lstStyle/>
          <a:p>
            <a:r>
              <a:rPr lang="en-GB" sz="1600" dirty="0">
                <a:solidFill>
                  <a:srgbClr val="00B0F0"/>
                </a:solidFill>
                <a:latin typeface="Consolas" panose="020B0609020204030204" pitchFamily="49" charset="0"/>
              </a:rPr>
              <a:t>// normal functions</a:t>
            </a:r>
          </a:p>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a:highlight>
                  <a:srgbClr val="FFFF00"/>
                </a:highlight>
                <a:latin typeface="Consolas" panose="020B0609020204030204" pitchFamily="49" charset="0"/>
              </a:rPr>
              <a:t>add</a:t>
            </a:r>
            <a:r>
              <a:rPr lang="en-GB" sz="1600" dirty="0">
                <a:latin typeface="Consolas" panose="020B0609020204030204" pitchFamily="49" charset="0"/>
              </a:rPr>
              <a:t>(a: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b: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-&gt;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a:t>
            </a:r>
          </a:p>
          <a:p>
            <a:r>
              <a:rPr lang="en-GB" sz="1600" dirty="0">
                <a:latin typeface="Consolas" panose="020B0609020204030204" pitchFamily="49" charset="0"/>
              </a:rPr>
              <a:t>   a + b</a:t>
            </a:r>
          </a:p>
          <a:p>
            <a:r>
              <a:rPr lang="en-GB" sz="1600" dirty="0">
                <a:latin typeface="Consolas" panose="020B0609020204030204" pitchFamily="49" charset="0"/>
              </a:rPr>
              <a:t>}</a:t>
            </a:r>
          </a:p>
          <a:p>
            <a:endParaRPr lang="en-GB" sz="1600" dirty="0">
              <a:latin typeface="Consolas" panose="020B0609020204030204" pitchFamily="49" charset="0"/>
            </a:endParaRPr>
          </a:p>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err="1">
                <a:highlight>
                  <a:srgbClr val="FFFF00"/>
                </a:highlight>
                <a:latin typeface="Consolas" panose="020B0609020204030204" pitchFamily="49" charset="0"/>
              </a:rPr>
              <a:t>mul</a:t>
            </a:r>
            <a:r>
              <a:rPr lang="en-GB" sz="1600" dirty="0">
                <a:latin typeface="Consolas" panose="020B0609020204030204" pitchFamily="49" charset="0"/>
              </a:rPr>
              <a:t>(a: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b: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-&gt;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a:t>
            </a:r>
          </a:p>
          <a:p>
            <a:r>
              <a:rPr lang="en-GB" sz="1600" dirty="0">
                <a:latin typeface="Consolas" panose="020B0609020204030204" pitchFamily="49" charset="0"/>
              </a:rPr>
              <a:t>   a * b</a:t>
            </a:r>
          </a:p>
          <a:p>
            <a:r>
              <a:rPr lang="en-GB" sz="1600" dirty="0">
                <a:latin typeface="Consolas" panose="020B0609020204030204" pitchFamily="49" charset="0"/>
              </a:rPr>
              <a:t>}</a:t>
            </a:r>
          </a:p>
          <a:p>
            <a:endParaRPr lang="en-GB" sz="1600" dirty="0">
              <a:latin typeface="Consolas" panose="020B0609020204030204" pitchFamily="49" charset="0"/>
            </a:endParaRPr>
          </a:p>
          <a:p>
            <a:r>
              <a:rPr lang="en-GB" sz="1600" dirty="0">
                <a:solidFill>
                  <a:srgbClr val="00B0F0"/>
                </a:solidFill>
                <a:latin typeface="Consolas" panose="020B0609020204030204" pitchFamily="49" charset="0"/>
              </a:rPr>
              <a:t>// HOF</a:t>
            </a:r>
            <a:endParaRPr lang="en-GB" sz="1600" dirty="0">
              <a:solidFill>
                <a:srgbClr val="0070C0"/>
              </a:solidFill>
              <a:latin typeface="Consolas" panose="020B0609020204030204" pitchFamily="49" charset="0"/>
            </a:endParaRPr>
          </a:p>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err="1">
                <a:latin typeface="Consolas" panose="020B0609020204030204" pitchFamily="49" charset="0"/>
              </a:rPr>
              <a:t>binary_op</a:t>
            </a:r>
            <a:r>
              <a:rPr lang="en-GB" sz="1600" dirty="0">
                <a:highlight>
                  <a:srgbClr val="FFFF00"/>
                </a:highlight>
                <a:latin typeface="Consolas" panose="020B0609020204030204" pitchFamily="49" charset="0"/>
              </a:rPr>
              <a:t>&lt;F&gt;</a:t>
            </a:r>
            <a:r>
              <a:rPr lang="en-GB" sz="1600" dirty="0">
                <a:latin typeface="Consolas" panose="020B0609020204030204" pitchFamily="49" charset="0"/>
              </a:rPr>
              <a:t>(a: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b: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op: </a:t>
            </a:r>
            <a:r>
              <a:rPr lang="en-GB" sz="1600" dirty="0">
                <a:highlight>
                  <a:srgbClr val="FFFF00"/>
                </a:highlight>
                <a:latin typeface="Consolas" panose="020B0609020204030204" pitchFamily="49" charset="0"/>
              </a:rPr>
              <a:t>F</a:t>
            </a:r>
            <a:r>
              <a:rPr lang="en-GB" sz="1600" dirty="0">
                <a:latin typeface="Consolas" panose="020B0609020204030204" pitchFamily="49" charset="0"/>
              </a:rPr>
              <a:t>) -&gt;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a:t>
            </a:r>
          </a:p>
          <a:p>
            <a:r>
              <a:rPr lang="en-GB" sz="1600" dirty="0">
                <a:solidFill>
                  <a:srgbClr val="0070C0"/>
                </a:solidFill>
                <a:latin typeface="Consolas" panose="020B0609020204030204" pitchFamily="49" charset="0"/>
              </a:rPr>
              <a:t>where</a:t>
            </a:r>
            <a:r>
              <a:rPr lang="en-GB" sz="1600" dirty="0">
                <a:latin typeface="Consolas" panose="020B0609020204030204" pitchFamily="49" charset="0"/>
              </a:rPr>
              <a:t> </a:t>
            </a:r>
          </a:p>
          <a:p>
            <a:r>
              <a:rPr lang="en-GB" sz="1600" dirty="0">
                <a:highlight>
                  <a:srgbClr val="FFFF00"/>
                </a:highlight>
                <a:latin typeface="Consolas" panose="020B0609020204030204" pitchFamily="49" charset="0"/>
              </a:rPr>
              <a:t>    F: </a:t>
            </a:r>
            <a:r>
              <a:rPr lang="en-GB" sz="1600" dirty="0" err="1">
                <a:highlight>
                  <a:srgbClr val="FFFF00"/>
                </a:highlight>
                <a:latin typeface="Consolas" panose="020B0609020204030204" pitchFamily="49" charset="0"/>
              </a:rPr>
              <a:t>Fn</a:t>
            </a:r>
            <a:r>
              <a:rPr lang="en-GB" sz="1600" dirty="0">
                <a:highlight>
                  <a:srgbClr val="FFFF00"/>
                </a:highlight>
                <a:latin typeface="Consolas" panose="020B0609020204030204" pitchFamily="49" charset="0"/>
              </a:rPr>
              <a:t>(</a:t>
            </a:r>
            <a:r>
              <a:rPr lang="en-GB" sz="1600" dirty="0">
                <a:solidFill>
                  <a:srgbClr val="0070C0"/>
                </a:solidFill>
                <a:highlight>
                  <a:srgbClr val="FFFF00"/>
                </a:highlight>
                <a:latin typeface="Consolas" panose="020B0609020204030204" pitchFamily="49" charset="0"/>
              </a:rPr>
              <a:t>i32</a:t>
            </a:r>
            <a:r>
              <a:rPr lang="en-GB" sz="1600" dirty="0">
                <a:highlight>
                  <a:srgbClr val="FFFF00"/>
                </a:highlight>
                <a:latin typeface="Consolas" panose="020B0609020204030204" pitchFamily="49" charset="0"/>
              </a:rPr>
              <a:t>, </a:t>
            </a:r>
            <a:r>
              <a:rPr lang="en-GB" sz="1600" dirty="0">
                <a:solidFill>
                  <a:srgbClr val="0070C0"/>
                </a:solidFill>
                <a:highlight>
                  <a:srgbClr val="FFFF00"/>
                </a:highlight>
                <a:latin typeface="Consolas" panose="020B0609020204030204" pitchFamily="49" charset="0"/>
              </a:rPr>
              <a:t>i32</a:t>
            </a:r>
            <a:r>
              <a:rPr lang="en-GB" sz="1600" dirty="0">
                <a:highlight>
                  <a:srgbClr val="FFFF00"/>
                </a:highlight>
                <a:latin typeface="Consolas" panose="020B0609020204030204" pitchFamily="49" charset="0"/>
              </a:rPr>
              <a:t>) -&gt; </a:t>
            </a:r>
            <a:r>
              <a:rPr lang="en-GB" sz="1600" dirty="0">
                <a:solidFill>
                  <a:srgbClr val="0070C0"/>
                </a:solidFill>
                <a:highlight>
                  <a:srgbClr val="FFFF00"/>
                </a:highlight>
                <a:latin typeface="Consolas" panose="020B0609020204030204" pitchFamily="49" charset="0"/>
              </a:rPr>
              <a:t>i32</a:t>
            </a:r>
            <a:r>
              <a:rPr lang="en-GB" sz="1600" dirty="0">
                <a:latin typeface="Consolas" panose="020B0609020204030204" pitchFamily="49" charset="0"/>
              </a:rPr>
              <a:t> </a:t>
            </a:r>
          </a:p>
          <a:p>
            <a:r>
              <a:rPr lang="en-GB" sz="1600" dirty="0">
                <a:latin typeface="Consolas" panose="020B0609020204030204" pitchFamily="49" charset="0"/>
              </a:rPr>
              <a:t>{</a:t>
            </a:r>
          </a:p>
          <a:p>
            <a:r>
              <a:rPr lang="en-GB" sz="1600" dirty="0">
                <a:latin typeface="Consolas" panose="020B0609020204030204" pitchFamily="49" charset="0"/>
              </a:rPr>
              <a:t>   op(a, b)</a:t>
            </a:r>
          </a:p>
          <a:p>
            <a:r>
              <a:rPr lang="en-GB" sz="1600" dirty="0">
                <a:latin typeface="Consolas" panose="020B0609020204030204" pitchFamily="49" charset="0"/>
              </a:rPr>
              <a:t>}</a:t>
            </a:r>
          </a:p>
          <a:p>
            <a:endParaRPr lang="en-GB" sz="1600" dirty="0">
              <a:latin typeface="Consolas" panose="020B0609020204030204" pitchFamily="49" charset="0"/>
            </a:endParaRPr>
          </a:p>
          <a:p>
            <a:r>
              <a:rPr lang="en-GB" sz="1600" dirty="0">
                <a:latin typeface="Consolas" panose="020B0609020204030204" pitchFamily="49" charset="0"/>
              </a:rPr>
              <a:t>// create values and loop through binary operators</a:t>
            </a:r>
          </a:p>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main() {</a:t>
            </a:r>
          </a:p>
          <a:p>
            <a:r>
              <a:rPr lang="en-GB" sz="1600" dirty="0">
                <a:latin typeface="Consolas" panose="020B0609020204030204" pitchFamily="49" charset="0"/>
              </a:rPr>
              <a:t>   </a:t>
            </a:r>
            <a:r>
              <a:rPr lang="en-GB" sz="1600" dirty="0">
                <a:solidFill>
                  <a:srgbClr val="0070C0"/>
                </a:solidFill>
                <a:latin typeface="Consolas" panose="020B0609020204030204" pitchFamily="49" charset="0"/>
              </a:rPr>
              <a:t>let</a:t>
            </a:r>
            <a:r>
              <a:rPr lang="en-GB" sz="1600" dirty="0">
                <a:latin typeface="Consolas" panose="020B0609020204030204" pitchFamily="49" charset="0"/>
              </a:rPr>
              <a:t> c = 10;</a:t>
            </a:r>
          </a:p>
          <a:p>
            <a:r>
              <a:rPr lang="en-GB" sz="1600" dirty="0">
                <a:solidFill>
                  <a:srgbClr val="0070C0"/>
                </a:solidFill>
                <a:latin typeface="Consolas" panose="020B0609020204030204" pitchFamily="49" charset="0"/>
              </a:rPr>
              <a:t>   let</a:t>
            </a:r>
            <a:r>
              <a:rPr lang="en-GB" sz="1600" dirty="0">
                <a:latin typeface="Consolas" panose="020B0609020204030204" pitchFamily="49" charset="0"/>
              </a:rPr>
              <a:t> d = 5;</a:t>
            </a:r>
          </a:p>
          <a:p>
            <a:r>
              <a:rPr lang="en-GB" sz="1600" dirty="0">
                <a:solidFill>
                  <a:srgbClr val="0070C0"/>
                </a:solidFill>
                <a:latin typeface="Consolas" panose="020B0609020204030204" pitchFamily="49" charset="0"/>
              </a:rPr>
              <a:t>   let</a:t>
            </a:r>
            <a:r>
              <a:rPr lang="en-GB" sz="1600" dirty="0">
                <a:latin typeface="Consolas" panose="020B0609020204030204" pitchFamily="49" charset="0"/>
              </a:rPr>
              <a:t> </a:t>
            </a:r>
            <a:r>
              <a:rPr lang="en-GB" sz="1600" dirty="0">
                <a:highlight>
                  <a:srgbClr val="00FFFF"/>
                </a:highlight>
                <a:latin typeface="Consolas" panose="020B0609020204030204" pitchFamily="49" charset="0"/>
              </a:rPr>
              <a:t>ops</a:t>
            </a:r>
            <a:r>
              <a:rPr lang="en-GB" sz="1600" dirty="0">
                <a:latin typeface="Consolas" panose="020B0609020204030204" pitchFamily="49" charset="0"/>
              </a:rPr>
              <a:t> = [</a:t>
            </a:r>
            <a:r>
              <a:rPr lang="en-GB" sz="1600" dirty="0">
                <a:highlight>
                  <a:srgbClr val="FFFF00"/>
                </a:highlight>
                <a:latin typeface="Consolas" panose="020B0609020204030204" pitchFamily="49" charset="0"/>
              </a:rPr>
              <a:t>add</a:t>
            </a:r>
            <a:r>
              <a:rPr lang="en-GB" sz="1600" dirty="0">
                <a:latin typeface="Consolas" panose="020B0609020204030204" pitchFamily="49" charset="0"/>
              </a:rPr>
              <a:t>, </a:t>
            </a:r>
            <a:r>
              <a:rPr lang="en-GB" sz="1600" dirty="0" err="1">
                <a:highlight>
                  <a:srgbClr val="FFFF00"/>
                </a:highlight>
                <a:latin typeface="Consolas" panose="020B0609020204030204" pitchFamily="49" charset="0"/>
              </a:rPr>
              <a:t>mul</a:t>
            </a:r>
            <a:r>
              <a:rPr lang="en-GB" sz="1600" dirty="0">
                <a:latin typeface="Consolas" panose="020B0609020204030204" pitchFamily="49" charset="0"/>
              </a:rPr>
              <a:t>];</a:t>
            </a:r>
          </a:p>
          <a:p>
            <a:r>
              <a:rPr lang="en-GB" sz="1600" dirty="0">
                <a:solidFill>
                  <a:srgbClr val="0070C0"/>
                </a:solidFill>
                <a:latin typeface="Consolas" panose="020B0609020204030204" pitchFamily="49" charset="0"/>
              </a:rPr>
              <a:t>   for</a:t>
            </a:r>
            <a:r>
              <a:rPr lang="en-GB" sz="1600" dirty="0">
                <a:latin typeface="Consolas" panose="020B0609020204030204" pitchFamily="49" charset="0"/>
              </a:rPr>
              <a:t> </a:t>
            </a:r>
            <a:r>
              <a:rPr lang="en-GB" sz="1600" dirty="0">
                <a:highlight>
                  <a:srgbClr val="00FFFF"/>
                </a:highlight>
                <a:latin typeface="Consolas" panose="020B0609020204030204" pitchFamily="49" charset="0"/>
              </a:rPr>
              <a:t>op</a:t>
            </a:r>
            <a:r>
              <a:rPr lang="en-GB" sz="1600" dirty="0">
                <a:latin typeface="Consolas" panose="020B0609020204030204" pitchFamily="49" charset="0"/>
              </a:rPr>
              <a:t> </a:t>
            </a:r>
            <a:r>
              <a:rPr lang="en-GB" sz="1600" dirty="0">
                <a:solidFill>
                  <a:srgbClr val="0070C0"/>
                </a:solidFill>
                <a:latin typeface="Consolas" panose="020B0609020204030204" pitchFamily="49" charset="0"/>
              </a:rPr>
              <a:t>in</a:t>
            </a:r>
            <a:r>
              <a:rPr lang="en-GB" sz="1600" dirty="0">
                <a:latin typeface="Consolas" panose="020B0609020204030204" pitchFamily="49" charset="0"/>
              </a:rPr>
              <a:t> </a:t>
            </a:r>
            <a:r>
              <a:rPr lang="en-GB" sz="1600" dirty="0">
                <a:highlight>
                  <a:srgbClr val="00FFFF"/>
                </a:highlight>
                <a:latin typeface="Consolas" panose="020B0609020204030204" pitchFamily="49" charset="0"/>
              </a:rPr>
              <a:t>ops</a:t>
            </a:r>
            <a:r>
              <a:rPr lang="en-GB" sz="1600" dirty="0">
                <a:latin typeface="Consolas" panose="020B0609020204030204" pitchFamily="49" charset="0"/>
              </a:rPr>
              <a:t> {</a:t>
            </a:r>
          </a:p>
          <a:p>
            <a:r>
              <a:rPr lang="en-GB" sz="1600" dirty="0">
                <a:latin typeface="Consolas" panose="020B0609020204030204" pitchFamily="49" charset="0"/>
              </a:rPr>
              <a:t>      </a:t>
            </a:r>
            <a:r>
              <a:rPr lang="en-GB" sz="1600" dirty="0" err="1">
                <a:solidFill>
                  <a:srgbClr val="7F7F00"/>
                </a:solidFill>
                <a:latin typeface="Consolas" panose="020B0609020204030204" pitchFamily="49" charset="0"/>
              </a:rPr>
              <a:t>println</a:t>
            </a:r>
            <a:r>
              <a:rPr lang="en-GB" sz="1600" dirty="0">
                <a:solidFill>
                  <a:srgbClr val="7F7F0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a:t>
            </a:r>
            <a:r>
              <a:rPr lang="en-GB" sz="1600" dirty="0">
                <a:latin typeface="Consolas" panose="020B0609020204030204" pitchFamily="49" charset="0"/>
              </a:rPr>
              <a:t>, </a:t>
            </a:r>
            <a:r>
              <a:rPr lang="en-GB" sz="1600" dirty="0" err="1">
                <a:latin typeface="Consolas" panose="020B0609020204030204" pitchFamily="49" charset="0"/>
              </a:rPr>
              <a:t>binary_op</a:t>
            </a:r>
            <a:r>
              <a:rPr lang="en-GB" sz="1600" dirty="0">
                <a:latin typeface="Consolas" panose="020B0609020204030204" pitchFamily="49" charset="0"/>
              </a:rPr>
              <a:t>(c, d, </a:t>
            </a:r>
            <a:r>
              <a:rPr lang="en-GB" sz="1600" dirty="0">
                <a:highlight>
                  <a:srgbClr val="00FFFF"/>
                </a:highlight>
                <a:latin typeface="Consolas" panose="020B0609020204030204" pitchFamily="49" charset="0"/>
              </a:rPr>
              <a:t>op</a:t>
            </a:r>
            <a:r>
              <a:rPr lang="en-GB" sz="1600" dirty="0">
                <a:latin typeface="Consolas" panose="020B0609020204030204" pitchFamily="49" charset="0"/>
              </a:rPr>
              <a:t>));</a:t>
            </a:r>
          </a:p>
          <a:p>
            <a:r>
              <a:rPr lang="en-GB" sz="1600" dirty="0">
                <a:latin typeface="Consolas" panose="020B0609020204030204" pitchFamily="49" charset="0"/>
              </a:rPr>
              <a:t>   }</a:t>
            </a:r>
          </a:p>
          <a:p>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54D2163D-8F51-39FE-F489-7608B62F091A}"/>
              </a:ext>
            </a:extLst>
          </p:cNvPr>
          <p:cNvSpPr txBox="1"/>
          <p:nvPr/>
        </p:nvSpPr>
        <p:spPr>
          <a:xfrm>
            <a:off x="8957549" y="6104262"/>
            <a:ext cx="2849667" cy="584775"/>
          </a:xfrm>
          <a:prstGeom prst="rect">
            <a:avLst/>
          </a:prstGeom>
          <a:solidFill>
            <a:srgbClr val="000000"/>
          </a:solidFill>
        </p:spPr>
        <p:txBody>
          <a:bodyPr wrap="square">
            <a:spAutoFit/>
          </a:bodyPr>
          <a:lstStyle/>
          <a:p>
            <a:r>
              <a:rPr lang="en-GB" sz="1600" dirty="0">
                <a:solidFill>
                  <a:schemeClr val="bg1"/>
                </a:solidFill>
                <a:latin typeface="Consolas" panose="020B0609020204030204" pitchFamily="49" charset="0"/>
              </a:rPr>
              <a:t>15</a:t>
            </a:r>
          </a:p>
          <a:p>
            <a:r>
              <a:rPr lang="en-GB" sz="1600" dirty="0">
                <a:solidFill>
                  <a:schemeClr val="bg1"/>
                </a:solidFill>
                <a:latin typeface="Consolas" panose="020B0609020204030204" pitchFamily="49" charset="0"/>
              </a:rPr>
              <a:t>50</a:t>
            </a:r>
          </a:p>
        </p:txBody>
      </p:sp>
      <p:sp>
        <p:nvSpPr>
          <p:cNvPr id="7" name="TextBox 6">
            <a:extLst>
              <a:ext uri="{FF2B5EF4-FFF2-40B4-BE49-F238E27FC236}">
                <a16:creationId xmlns:a16="http://schemas.microsoft.com/office/drawing/2014/main" id="{0BEF2032-0251-F18A-6D87-A732E4FBF7CE}"/>
              </a:ext>
            </a:extLst>
          </p:cNvPr>
          <p:cNvSpPr txBox="1"/>
          <p:nvPr/>
        </p:nvSpPr>
        <p:spPr>
          <a:xfrm>
            <a:off x="7765336" y="6107001"/>
            <a:ext cx="1192213" cy="335815"/>
          </a:xfrm>
          <a:prstGeom prst="rect">
            <a:avLst/>
          </a:prstGeom>
          <a:solidFill>
            <a:srgbClr val="00B050"/>
          </a:solidFill>
        </p:spPr>
        <p:txBody>
          <a:bodyPr wrap="square">
            <a:noAutofit/>
          </a:bodyPr>
          <a:lstStyle/>
          <a:p>
            <a:pPr algn="ctr"/>
            <a:r>
              <a:rPr lang="en-GB" sz="1600"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88D35976-7236-167E-3E3A-2FD7DFD7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4495" y="245601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62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4FE94-BD19-4F1E-BEE5-137776FEC388}"/>
              </a:ext>
            </a:extLst>
          </p:cNvPr>
          <p:cNvSpPr>
            <a:spLocks noGrp="1"/>
          </p:cNvSpPr>
          <p:nvPr>
            <p:ph type="body" sz="quarter" idx="10"/>
          </p:nvPr>
        </p:nvSpPr>
        <p:spPr/>
        <p:txBody>
          <a:bodyPr/>
          <a:lstStyle/>
          <a:p>
            <a:r>
              <a:rPr lang="en-GB" sz="4000" cap="none" dirty="0"/>
              <a:t>Closures – An Introduction</a:t>
            </a:r>
          </a:p>
        </p:txBody>
      </p:sp>
      <p:sp>
        <p:nvSpPr>
          <p:cNvPr id="3" name="Text Placeholder 2">
            <a:extLst>
              <a:ext uri="{FF2B5EF4-FFF2-40B4-BE49-F238E27FC236}">
                <a16:creationId xmlns:a16="http://schemas.microsoft.com/office/drawing/2014/main" id="{89D178D3-28EF-4ABA-8BE9-DAC4221EF6F0}"/>
              </a:ext>
            </a:extLst>
          </p:cNvPr>
          <p:cNvSpPr>
            <a:spLocks noGrp="1"/>
          </p:cNvSpPr>
          <p:nvPr>
            <p:ph type="body" sz="quarter" idx="15"/>
          </p:nvPr>
        </p:nvSpPr>
        <p:spPr>
          <a:xfrm>
            <a:off x="4764006" y="483085"/>
            <a:ext cx="7043210" cy="4094163"/>
          </a:xfrm>
        </p:spPr>
        <p:txBody>
          <a:bodyPr/>
          <a:lstStyle/>
          <a:p>
            <a:r>
              <a:rPr lang="en-GB" b="1" dirty="0"/>
              <a:t>In Rust, a closure is a special type of function</a:t>
            </a:r>
          </a:p>
          <a:p>
            <a:pPr marL="285750" indent="-285750">
              <a:buFont typeface="Arial" panose="020B0604020202020204" pitchFamily="34" charset="0"/>
              <a:buChar char="•"/>
            </a:pPr>
            <a:r>
              <a:rPr lang="en-GB" b="1" dirty="0"/>
              <a:t>Anonymous</a:t>
            </a:r>
            <a:r>
              <a:rPr lang="en-GB" dirty="0"/>
              <a:t> – has no name nor traditional definition</a:t>
            </a:r>
          </a:p>
          <a:p>
            <a:pPr marL="285750" indent="-285750">
              <a:buFont typeface="Arial" panose="020B0604020202020204" pitchFamily="34" charset="0"/>
              <a:buChar char="•"/>
            </a:pPr>
            <a:r>
              <a:rPr lang="en-GB" dirty="0"/>
              <a:t>Can be thought of as a </a:t>
            </a:r>
            <a:r>
              <a:rPr lang="en-GB" b="1" dirty="0"/>
              <a:t>lambda function</a:t>
            </a:r>
          </a:p>
          <a:p>
            <a:pPr marL="285750" indent="-285750">
              <a:buFont typeface="Arial" panose="020B0604020202020204" pitchFamily="34" charset="0"/>
              <a:buChar char="•"/>
            </a:pPr>
            <a:endParaRPr lang="en-GB" dirty="0"/>
          </a:p>
          <a:p>
            <a:r>
              <a:rPr lang="en-GB" b="1" dirty="0"/>
              <a:t>Here's a traditionally-coded Rust function to convert Celsius to Fahrenheit</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Here's the closure equivalent:</a:t>
            </a:r>
          </a:p>
          <a:p>
            <a:endParaRPr lang="en-GB" b="1" dirty="0"/>
          </a:p>
          <a:p>
            <a:endParaRPr lang="en-GB" dirty="0"/>
          </a:p>
          <a:p>
            <a:r>
              <a:rPr lang="en-GB" b="1" dirty="0"/>
              <a:t>Rewritten using a closure:</a:t>
            </a:r>
          </a:p>
          <a:p>
            <a:endParaRPr lang="en-GB" b="1" dirty="0"/>
          </a:p>
        </p:txBody>
      </p:sp>
      <p:sp>
        <p:nvSpPr>
          <p:cNvPr id="8" name="TextBox 7">
            <a:extLst>
              <a:ext uri="{FF2B5EF4-FFF2-40B4-BE49-F238E27FC236}">
                <a16:creationId xmlns:a16="http://schemas.microsoft.com/office/drawing/2014/main" id="{7E0745B4-6AB5-4DD9-A43B-960126A4FC85}"/>
              </a:ext>
            </a:extLst>
          </p:cNvPr>
          <p:cNvSpPr txBox="1"/>
          <p:nvPr/>
        </p:nvSpPr>
        <p:spPr>
          <a:xfrm>
            <a:off x="4764007" y="2456015"/>
            <a:ext cx="6095609" cy="1945970"/>
          </a:xfrm>
          <a:prstGeom prst="rect">
            <a:avLst/>
          </a:prstGeom>
          <a:solidFill>
            <a:schemeClr val="tx1">
              <a:lumMod val="10000"/>
              <a:lumOff val="90000"/>
            </a:schemeClr>
          </a:solidFill>
        </p:spPr>
        <p:txBody>
          <a:bodyPr vert="horz" wrap="square" lIns="0" tIns="0" rIns="0" bIns="0" rtlCol="0" anchor="t" anchorCtr="0">
            <a:normAutofit fontScale="77500" lnSpcReduction="20000"/>
          </a:bodyPr>
          <a:lstStyle/>
          <a:p>
            <a:r>
              <a:rPr lang="en-US" sz="1800" b="1" dirty="0" err="1">
                <a:solidFill>
                  <a:srgbClr val="00007F"/>
                </a:solidFill>
                <a:latin typeface="Consolas" panose="020B0609020204030204" pitchFamily="49" charset="0"/>
              </a:rPr>
              <a:t>fn</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c_to_f</a:t>
            </a:r>
            <a:r>
              <a:rPr lang="en-US" sz="1800" b="1" dirty="0">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cel</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f32</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-&gt;</a:t>
            </a:r>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f32</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1" dirty="0">
                <a:solidFill>
                  <a:srgbClr val="00007F"/>
                </a:solidFill>
                <a:latin typeface="Consolas" panose="020B0609020204030204" pitchFamily="49" charset="0"/>
              </a:rPr>
              <a:t>    let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fah</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cel</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9.0</a:t>
            </a:r>
            <a:r>
              <a:rPr lang="en-GB" sz="1800" b="1" dirty="0">
                <a:solidFill>
                  <a:srgbClr val="000000"/>
                </a:solidFill>
                <a:latin typeface="Consolas" panose="020B0609020204030204" pitchFamily="49" charset="0"/>
              </a:rPr>
              <a:t>/</a:t>
            </a:r>
            <a:r>
              <a:rPr lang="en-GB" sz="1800" b="0" dirty="0">
                <a:solidFill>
                  <a:srgbClr val="007F7F"/>
                </a:solidFill>
                <a:latin typeface="Consolas" panose="020B0609020204030204" pitchFamily="49" charset="0"/>
              </a:rPr>
              <a:t>5.0</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32.0</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fah</a:t>
            </a:r>
            <a:r>
              <a:rPr lang="en-GB" sz="1800" b="0" dirty="0">
                <a:solidFill>
                  <a:srgbClr val="808080"/>
                </a:solidFill>
                <a:latin typeface="Consolas" panose="020B0609020204030204" pitchFamily="49" charset="0"/>
              </a:rPr>
              <a:t>	</a:t>
            </a:r>
          </a:p>
          <a:p>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endParaRPr lang="en-GB" sz="1800" b="0" dirty="0">
              <a:solidFill>
                <a:srgbClr val="808080"/>
              </a:solidFill>
              <a:latin typeface="Consolas" panose="020B0609020204030204" pitchFamily="49" charset="0"/>
            </a:endParaRPr>
          </a:p>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7F"/>
                </a:solidFill>
                <a:latin typeface="Consolas" panose="020B0609020204030204" pitchFamily="49" charset="0"/>
              </a:rPr>
              <a:t>    let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temp_c</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100.0</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US" sz="1800" b="1" dirty="0">
                <a:solidFill>
                  <a:srgbClr val="00007F"/>
                </a:solidFill>
                <a:latin typeface="Consolas" panose="020B0609020204030204" pitchFamily="49" charset="0"/>
              </a:rPr>
              <a:t>    let</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temp_f</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c_to_f</a:t>
            </a:r>
            <a:r>
              <a:rPr lang="en-US" sz="1800" b="1" dirty="0">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temp_c</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0" dirty="0">
                <a:solidFill>
                  <a:srgbClr val="7F7F00"/>
                </a:solidFill>
                <a:latin typeface="Consolas" panose="020B0609020204030204" pitchFamily="49" charset="0"/>
              </a:rPr>
              <a:t>    </a:t>
            </a:r>
            <a:r>
              <a:rPr lang="en-GB" sz="1800" b="0" dirty="0" err="1">
                <a:solidFill>
                  <a:srgbClr val="00B050"/>
                </a:solidFill>
                <a:latin typeface="Consolas" panose="020B0609020204030204" pitchFamily="49" charset="0"/>
              </a:rPr>
              <a:t>println</a:t>
            </a:r>
            <a:r>
              <a:rPr lang="en-GB" sz="1800" b="0" dirty="0">
                <a:solidFill>
                  <a:srgbClr val="00B05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"{:.2} </a:t>
            </a:r>
            <a:r>
              <a:rPr lang="en-GB" sz="1800" b="0" dirty="0" err="1">
                <a:solidFill>
                  <a:srgbClr val="7F007F"/>
                </a:solidFill>
                <a:latin typeface="Consolas" panose="020B0609020204030204" pitchFamily="49" charset="0"/>
              </a:rPr>
              <a:t>Deg</a:t>
            </a:r>
            <a:r>
              <a:rPr lang="en-GB" sz="1800" b="0" dirty="0">
                <a:solidFill>
                  <a:srgbClr val="7F007F"/>
                </a:solidFill>
                <a:latin typeface="Consolas" panose="020B0609020204030204" pitchFamily="49" charset="0"/>
              </a:rPr>
              <a:t> C is {:.2} </a:t>
            </a:r>
            <a:r>
              <a:rPr lang="en-GB" sz="1800" b="0" dirty="0" err="1">
                <a:solidFill>
                  <a:srgbClr val="7F007F"/>
                </a:solidFill>
                <a:latin typeface="Consolas" panose="020B0609020204030204" pitchFamily="49" charset="0"/>
              </a:rPr>
              <a:t>Deg</a:t>
            </a:r>
            <a:r>
              <a:rPr lang="en-GB" sz="1800" b="0" dirty="0">
                <a:solidFill>
                  <a:srgbClr val="7F007F"/>
                </a:solidFill>
                <a:latin typeface="Consolas" panose="020B0609020204030204" pitchFamily="49" charset="0"/>
              </a:rPr>
              <a:t> F"</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temp_c</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temp_f</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latin typeface="Consolas" panose="020B0609020204030204" pitchFamily="49" charset="0"/>
            </a:endParaRPr>
          </a:p>
        </p:txBody>
      </p:sp>
      <p:sp>
        <p:nvSpPr>
          <p:cNvPr id="10" name="TextBox 9">
            <a:extLst>
              <a:ext uri="{FF2B5EF4-FFF2-40B4-BE49-F238E27FC236}">
                <a16:creationId xmlns:a16="http://schemas.microsoft.com/office/drawing/2014/main" id="{F375B22F-7747-46AC-8100-AE796363E4B4}"/>
              </a:ext>
            </a:extLst>
          </p:cNvPr>
          <p:cNvSpPr txBox="1"/>
          <p:nvPr/>
        </p:nvSpPr>
        <p:spPr>
          <a:xfrm>
            <a:off x="8070443" y="4279401"/>
            <a:ext cx="3349232" cy="338554"/>
          </a:xfrm>
          <a:prstGeom prst="rect">
            <a:avLst/>
          </a:prstGeom>
          <a:solidFill>
            <a:srgbClr val="000000"/>
          </a:solidFill>
        </p:spPr>
        <p:txBody>
          <a:bodyPr wrap="square">
            <a:spAutoFit/>
          </a:bodyPr>
          <a:lstStyle/>
          <a:p>
            <a:r>
              <a:rPr lang="en-GB" sz="1600" dirty="0">
                <a:solidFill>
                  <a:schemeClr val="bg1"/>
                </a:solidFill>
                <a:latin typeface="Consolas" panose="020B0609020204030204" pitchFamily="49" charset="0"/>
              </a:rPr>
              <a:t>100.00 </a:t>
            </a:r>
            <a:r>
              <a:rPr lang="en-GB" sz="1600" dirty="0" err="1">
                <a:solidFill>
                  <a:schemeClr val="bg1"/>
                </a:solidFill>
                <a:latin typeface="Consolas" panose="020B0609020204030204" pitchFamily="49" charset="0"/>
              </a:rPr>
              <a:t>Deg</a:t>
            </a:r>
            <a:r>
              <a:rPr lang="en-GB" sz="1600" dirty="0">
                <a:solidFill>
                  <a:schemeClr val="bg1"/>
                </a:solidFill>
                <a:latin typeface="Consolas" panose="020B0609020204030204" pitchFamily="49" charset="0"/>
              </a:rPr>
              <a:t> C is 212.00 </a:t>
            </a:r>
            <a:r>
              <a:rPr lang="en-GB" sz="1600" dirty="0" err="1">
                <a:solidFill>
                  <a:schemeClr val="bg1"/>
                </a:solidFill>
                <a:latin typeface="Consolas" panose="020B0609020204030204" pitchFamily="49" charset="0"/>
              </a:rPr>
              <a:t>Deg</a:t>
            </a:r>
            <a:r>
              <a:rPr lang="en-GB" sz="1600" dirty="0">
                <a:solidFill>
                  <a:schemeClr val="bg1"/>
                </a:solidFill>
                <a:latin typeface="Consolas" panose="020B0609020204030204" pitchFamily="49" charset="0"/>
              </a:rPr>
              <a:t> F</a:t>
            </a:r>
          </a:p>
        </p:txBody>
      </p:sp>
      <p:sp>
        <p:nvSpPr>
          <p:cNvPr id="11" name="TextBox 10">
            <a:extLst>
              <a:ext uri="{FF2B5EF4-FFF2-40B4-BE49-F238E27FC236}">
                <a16:creationId xmlns:a16="http://schemas.microsoft.com/office/drawing/2014/main" id="{5D00010C-78F4-4FC4-A543-5ACEC5A65939}"/>
              </a:ext>
            </a:extLst>
          </p:cNvPr>
          <p:cNvSpPr txBox="1"/>
          <p:nvPr/>
        </p:nvSpPr>
        <p:spPr>
          <a:xfrm>
            <a:off x="6789917" y="4276662"/>
            <a:ext cx="1192213" cy="338554"/>
          </a:xfrm>
          <a:prstGeom prst="rect">
            <a:avLst/>
          </a:prstGeom>
          <a:solidFill>
            <a:srgbClr val="00B050"/>
          </a:solidFill>
        </p:spPr>
        <p:txBody>
          <a:bodyPr wrap="square">
            <a:spAutoFit/>
          </a:bodyPr>
          <a:lstStyle/>
          <a:p>
            <a:pPr algn="ctr"/>
            <a:r>
              <a:rPr lang="en-GB" sz="1600" dirty="0">
                <a:solidFill>
                  <a:schemeClr val="bg1"/>
                </a:solidFill>
              </a:rPr>
              <a:t>STDOUT</a:t>
            </a:r>
          </a:p>
        </p:txBody>
      </p:sp>
      <p:sp>
        <p:nvSpPr>
          <p:cNvPr id="12" name="TextBox 11">
            <a:extLst>
              <a:ext uri="{FF2B5EF4-FFF2-40B4-BE49-F238E27FC236}">
                <a16:creationId xmlns:a16="http://schemas.microsoft.com/office/drawing/2014/main" id="{0BC5991E-746C-411A-97D0-39B326EC9FD8}"/>
              </a:ext>
            </a:extLst>
          </p:cNvPr>
          <p:cNvSpPr txBox="1"/>
          <p:nvPr/>
        </p:nvSpPr>
        <p:spPr>
          <a:xfrm>
            <a:off x="4764007" y="5182241"/>
            <a:ext cx="6655668" cy="1361063"/>
          </a:xfrm>
          <a:prstGeom prst="rect">
            <a:avLst/>
          </a:prstGeom>
          <a:solidFill>
            <a:schemeClr val="tx1">
              <a:lumMod val="10000"/>
              <a:lumOff val="90000"/>
            </a:schemeClr>
          </a:solidFill>
        </p:spPr>
        <p:txBody>
          <a:bodyPr vert="horz" wrap="square" lIns="0" tIns="0" rIns="0" bIns="0" rtlCol="0" anchor="t" anchorCtr="0">
            <a:norm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7F"/>
                </a:solidFill>
                <a:latin typeface="Consolas" panose="020B0609020204030204" pitchFamily="49" charset="0"/>
              </a:rPr>
              <a:t>    let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temp_c</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100.0</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c_to_f</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cel</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dirty="0" err="1">
                <a:solidFill>
                  <a:srgbClr val="000000"/>
                </a:solidFill>
                <a:latin typeface="Consolas" panose="020B0609020204030204" pitchFamily="49" charset="0"/>
              </a:rPr>
              <a:t>cel</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9.0</a:t>
            </a:r>
            <a:r>
              <a:rPr lang="en-US" sz="1400" b="1" dirty="0">
                <a:solidFill>
                  <a:srgbClr val="000000"/>
                </a:solidFill>
                <a:latin typeface="Consolas" panose="020B0609020204030204" pitchFamily="49" charset="0"/>
              </a:rPr>
              <a:t>/</a:t>
            </a:r>
            <a:r>
              <a:rPr lang="en-US" sz="1400" b="0" dirty="0">
                <a:solidFill>
                  <a:srgbClr val="007F7F"/>
                </a:solidFill>
                <a:latin typeface="Consolas" panose="020B0609020204030204" pitchFamily="49" charset="0"/>
              </a:rPr>
              <a:t>5.0</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32.0</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p>
          <a:p>
            <a:r>
              <a:rPr lang="en-GB" sz="1400" b="0" dirty="0">
                <a:solidFill>
                  <a:srgbClr val="7F7F0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"{:.2} </a:t>
            </a:r>
            <a:r>
              <a:rPr lang="en-GB" sz="1400" b="0" dirty="0" err="1">
                <a:solidFill>
                  <a:srgbClr val="7F007F"/>
                </a:solidFill>
                <a:latin typeface="Consolas" panose="020B0609020204030204" pitchFamily="49" charset="0"/>
              </a:rPr>
              <a:t>Deg</a:t>
            </a:r>
            <a:r>
              <a:rPr lang="en-GB" sz="1400" b="0" dirty="0">
                <a:solidFill>
                  <a:srgbClr val="7F007F"/>
                </a:solidFill>
                <a:latin typeface="Consolas" panose="020B0609020204030204" pitchFamily="49" charset="0"/>
              </a:rPr>
              <a:t> C is {:.2} </a:t>
            </a:r>
            <a:r>
              <a:rPr lang="en-GB" sz="1400" b="0" dirty="0" err="1">
                <a:solidFill>
                  <a:srgbClr val="7F007F"/>
                </a:solidFill>
                <a:latin typeface="Consolas" panose="020B0609020204030204" pitchFamily="49" charset="0"/>
              </a:rPr>
              <a:t>Deg</a:t>
            </a:r>
            <a:r>
              <a:rPr lang="en-GB" sz="1400" b="0" dirty="0">
                <a:solidFill>
                  <a:srgbClr val="7F007F"/>
                </a:solidFill>
                <a:latin typeface="Consolas" panose="020B0609020204030204" pitchFamily="49" charset="0"/>
              </a:rPr>
              <a:t> F"</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temp_c</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c_to_f</a:t>
            </a:r>
            <a:r>
              <a:rPr lang="en-GB" sz="1400" b="1" dirty="0">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temp_c</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4" name="Picture 2" descr="Rust Programming language Logo Machine learning Haskell, crab, animals ...">
            <a:extLst>
              <a:ext uri="{FF2B5EF4-FFF2-40B4-BE49-F238E27FC236}">
                <a16:creationId xmlns:a16="http://schemas.microsoft.com/office/drawing/2014/main" id="{4C86BE10-BFAC-3F58-A850-392D769ED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2131" y="2453717"/>
            <a:ext cx="507544" cy="3795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ust Programming language Logo Machine learning Haskell, crab, animals ...">
            <a:extLst>
              <a:ext uri="{FF2B5EF4-FFF2-40B4-BE49-F238E27FC236}">
                <a16:creationId xmlns:a16="http://schemas.microsoft.com/office/drawing/2014/main" id="{2A463DA5-2AF2-27EF-9555-846E22286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2131" y="5175197"/>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6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4FE94-BD19-4F1E-BEE5-137776FEC388}"/>
              </a:ext>
            </a:extLst>
          </p:cNvPr>
          <p:cNvSpPr>
            <a:spLocks noGrp="1"/>
          </p:cNvSpPr>
          <p:nvPr>
            <p:ph type="body" sz="quarter" idx="10"/>
          </p:nvPr>
        </p:nvSpPr>
        <p:spPr/>
        <p:txBody>
          <a:bodyPr/>
          <a:lstStyle/>
          <a:p>
            <a:r>
              <a:rPr lang="en-GB" sz="4000" cap="none" dirty="0"/>
              <a:t>Closures – More Explicitly Coded!</a:t>
            </a:r>
          </a:p>
        </p:txBody>
      </p:sp>
      <p:sp>
        <p:nvSpPr>
          <p:cNvPr id="3" name="Text Placeholder 2">
            <a:extLst>
              <a:ext uri="{FF2B5EF4-FFF2-40B4-BE49-F238E27FC236}">
                <a16:creationId xmlns:a16="http://schemas.microsoft.com/office/drawing/2014/main" id="{89D178D3-28EF-4ABA-8BE9-DAC4221EF6F0}"/>
              </a:ext>
            </a:extLst>
          </p:cNvPr>
          <p:cNvSpPr>
            <a:spLocks noGrp="1"/>
          </p:cNvSpPr>
          <p:nvPr>
            <p:ph type="body" sz="quarter" idx="15"/>
          </p:nvPr>
        </p:nvSpPr>
        <p:spPr>
          <a:xfrm>
            <a:off x="4764006" y="483085"/>
            <a:ext cx="7043210" cy="4094163"/>
          </a:xfrm>
        </p:spPr>
        <p:txBody>
          <a:bodyPr/>
          <a:lstStyle/>
          <a:p>
            <a:r>
              <a:rPr lang="en-GB" b="1" dirty="0"/>
              <a:t>Closures also support:</a:t>
            </a:r>
          </a:p>
          <a:p>
            <a:pPr marL="285750" indent="-285750">
              <a:buFont typeface="Arial" panose="020B0604020202020204" pitchFamily="34" charset="0"/>
              <a:buChar char="•"/>
            </a:pPr>
            <a:r>
              <a:rPr lang="en-GB" dirty="0"/>
              <a:t>Explicit type declarations for parameters and return type</a:t>
            </a:r>
          </a:p>
          <a:p>
            <a:pPr marL="285750" indent="-285750">
              <a:buFont typeface="Arial" panose="020B0604020202020204" pitchFamily="34" charset="0"/>
              <a:buChar char="•"/>
            </a:pPr>
            <a:r>
              <a:rPr lang="en-GB" dirty="0"/>
              <a:t>Multiples lines of code</a:t>
            </a:r>
          </a:p>
          <a:p>
            <a:pPr marL="285750" indent="-285750">
              <a:buFont typeface="Arial" panose="020B0604020202020204" pitchFamily="34" charset="0"/>
              <a:buChar char="•"/>
            </a:pPr>
            <a:endParaRPr lang="en-GB" dirty="0"/>
          </a:p>
          <a:p>
            <a:r>
              <a:rPr lang="en-GB" b="1" dirty="0"/>
              <a:t>Here's the same closure written in a more explicit manner:</a:t>
            </a:r>
          </a:p>
          <a:p>
            <a:endParaRPr lang="en-GB" b="1" dirty="0"/>
          </a:p>
          <a:p>
            <a:endParaRPr lang="en-GB" b="1" dirty="0"/>
          </a:p>
          <a:p>
            <a:endParaRPr lang="en-GB" b="1" dirty="0"/>
          </a:p>
          <a:p>
            <a:endParaRPr lang="en-GB" b="1" dirty="0"/>
          </a:p>
          <a:p>
            <a:endParaRPr lang="en-GB" b="1" dirty="0"/>
          </a:p>
          <a:p>
            <a:endParaRPr lang="en-GB" b="1" dirty="0"/>
          </a:p>
          <a:p>
            <a:r>
              <a:rPr lang="en-GB" b="1" dirty="0"/>
              <a:t>Things to notice:</a:t>
            </a:r>
          </a:p>
          <a:p>
            <a:pPr marL="342900" indent="-342900">
              <a:buAutoNum type="arabicPeriod"/>
            </a:pPr>
            <a:r>
              <a:rPr lang="en-GB" dirty="0"/>
              <a:t>Type declaration for argument is </a:t>
            </a:r>
            <a:r>
              <a:rPr lang="en-GB" i="1" dirty="0"/>
              <a:t>inside</a:t>
            </a:r>
            <a:r>
              <a:rPr lang="en-GB" dirty="0"/>
              <a:t> the </a:t>
            </a:r>
            <a:r>
              <a:rPr lang="en-GB" dirty="0">
                <a:highlight>
                  <a:srgbClr val="F3622C"/>
                </a:highlight>
              </a:rPr>
              <a:t>| | </a:t>
            </a:r>
          </a:p>
          <a:p>
            <a:pPr marL="342900" indent="-342900">
              <a:buAutoNum type="arabicPeriod"/>
            </a:pPr>
            <a:r>
              <a:rPr lang="en-GB" dirty="0">
                <a:highlight>
                  <a:srgbClr val="FF00FF"/>
                </a:highlight>
              </a:rPr>
              <a:t>Braces</a:t>
            </a:r>
            <a:r>
              <a:rPr lang="en-GB" dirty="0"/>
              <a:t> are used for </a:t>
            </a:r>
            <a:r>
              <a:rPr lang="en-GB" i="1" dirty="0"/>
              <a:t>multiple lines </a:t>
            </a:r>
            <a:r>
              <a:rPr lang="en-GB" dirty="0"/>
              <a:t>of code</a:t>
            </a:r>
          </a:p>
          <a:p>
            <a:pPr marL="342900" indent="-342900">
              <a:buAutoNum type="arabicPeriod"/>
            </a:pPr>
            <a:r>
              <a:rPr lang="en-GB" dirty="0"/>
              <a:t>Implicit return (</a:t>
            </a:r>
            <a:r>
              <a:rPr lang="en-GB" dirty="0">
                <a:highlight>
                  <a:srgbClr val="FFFF00"/>
                </a:highlight>
              </a:rPr>
              <a:t>as </a:t>
            </a:r>
            <a:r>
              <a:rPr lang="en-GB" b="1" dirty="0">
                <a:highlight>
                  <a:srgbClr val="FFFF00"/>
                </a:highlight>
              </a:rPr>
              <a:t>expression</a:t>
            </a:r>
            <a:r>
              <a:rPr lang="en-GB" dirty="0"/>
              <a:t>) must </a:t>
            </a:r>
            <a:r>
              <a:rPr lang="en-GB" i="1" dirty="0"/>
              <a:t>not</a:t>
            </a:r>
            <a:r>
              <a:rPr lang="en-GB" dirty="0"/>
              <a:t> have a semi-colon</a:t>
            </a:r>
          </a:p>
          <a:p>
            <a:pPr marL="342900" indent="-342900">
              <a:buAutoNum type="arabicPeriod"/>
            </a:pPr>
            <a:r>
              <a:rPr lang="en-GB" dirty="0"/>
              <a:t>Let </a:t>
            </a:r>
            <a:r>
              <a:rPr lang="en-GB" b="1" dirty="0"/>
              <a:t>statement</a:t>
            </a:r>
            <a:r>
              <a:rPr lang="en-GB" dirty="0"/>
              <a:t> </a:t>
            </a:r>
            <a:r>
              <a:rPr lang="en-GB" i="1" dirty="0"/>
              <a:t>must be terminated </a:t>
            </a:r>
            <a:r>
              <a:rPr lang="en-GB" dirty="0"/>
              <a:t>with a </a:t>
            </a:r>
            <a:r>
              <a:rPr lang="en-GB" dirty="0">
                <a:highlight>
                  <a:srgbClr val="00EDB5"/>
                </a:highlight>
              </a:rPr>
              <a:t>semi-colon</a:t>
            </a:r>
          </a:p>
          <a:p>
            <a:endParaRPr lang="en-GB" b="1" dirty="0"/>
          </a:p>
          <a:p>
            <a:endParaRPr lang="en-GB" b="1" dirty="0"/>
          </a:p>
          <a:p>
            <a:endParaRPr lang="en-GB" b="1" dirty="0"/>
          </a:p>
          <a:p>
            <a:endParaRPr lang="en-GB" b="1" dirty="0"/>
          </a:p>
          <a:p>
            <a:endParaRPr lang="en-GB" b="1" dirty="0"/>
          </a:p>
          <a:p>
            <a:endParaRPr lang="en-GB" b="1" dirty="0"/>
          </a:p>
        </p:txBody>
      </p:sp>
      <p:sp>
        <p:nvSpPr>
          <p:cNvPr id="12" name="TextBox 11">
            <a:extLst>
              <a:ext uri="{FF2B5EF4-FFF2-40B4-BE49-F238E27FC236}">
                <a16:creationId xmlns:a16="http://schemas.microsoft.com/office/drawing/2014/main" id="{0BC5991E-746C-411A-97D0-39B326EC9FD8}"/>
              </a:ext>
            </a:extLst>
          </p:cNvPr>
          <p:cNvSpPr txBox="1"/>
          <p:nvPr/>
        </p:nvSpPr>
        <p:spPr>
          <a:xfrm>
            <a:off x="4764007" y="2272786"/>
            <a:ext cx="6160471" cy="1361063"/>
          </a:xfrm>
          <a:prstGeom prst="rect">
            <a:avLst/>
          </a:prstGeom>
          <a:solidFill>
            <a:schemeClr val="tx1">
              <a:lumMod val="10000"/>
              <a:lumOff val="90000"/>
            </a:schemeClr>
          </a:solidFill>
        </p:spPr>
        <p:txBody>
          <a:bodyPr vert="horz" wrap="square" lIns="0" tIns="0" rIns="0" bIns="0" rtlCol="0" anchor="t" anchorCtr="0">
            <a:normAutofit fontScale="85000" lnSpcReduction="20000"/>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7F"/>
                </a:solidFill>
                <a:latin typeface="Consolas" panose="020B0609020204030204" pitchFamily="49" charset="0"/>
              </a:rPr>
              <a:t>    let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temp_c</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100.0</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c_to_f</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highlight>
                  <a:srgbClr val="F3622C"/>
                </a:highlight>
                <a:latin typeface="Consolas" panose="020B0609020204030204" pitchFamily="49" charset="0"/>
              </a:rPr>
              <a:t>|</a:t>
            </a:r>
            <a:r>
              <a:rPr lang="en-US" sz="1400" b="0" dirty="0" err="1">
                <a:solidFill>
                  <a:srgbClr val="000000"/>
                </a:solidFill>
                <a:latin typeface="Consolas" panose="020B0609020204030204" pitchFamily="49" charset="0"/>
              </a:rPr>
              <a:t>temp_c</a:t>
            </a:r>
            <a:r>
              <a:rPr lang="en-US" sz="1400" b="0" dirty="0">
                <a:solidFill>
                  <a:srgbClr val="000000"/>
                </a:solidFill>
                <a:latin typeface="Consolas" panose="020B0609020204030204" pitchFamily="49" charset="0"/>
              </a:rPr>
              <a:t>: f32</a:t>
            </a:r>
            <a:r>
              <a:rPr lang="en-US" sz="1400" b="1" dirty="0">
                <a:solidFill>
                  <a:srgbClr val="000000"/>
                </a:solidFill>
                <a:highlight>
                  <a:srgbClr val="F3622C"/>
                </a:highlight>
                <a:latin typeface="Consolas" panose="020B0609020204030204" pitchFamily="49" charset="0"/>
              </a:rPr>
              <a:t>|</a:t>
            </a:r>
            <a:r>
              <a:rPr lang="en-US" sz="1400" b="1" dirty="0">
                <a:solidFill>
                  <a:srgbClr val="000000"/>
                </a:solidFill>
                <a:latin typeface="Consolas" panose="020B0609020204030204" pitchFamily="49" charset="0"/>
              </a:rPr>
              <a:t> -&gt; f32 </a:t>
            </a:r>
            <a:r>
              <a:rPr lang="en-US" sz="1400" b="1" dirty="0">
                <a:solidFill>
                  <a:srgbClr val="000000"/>
                </a:solidFill>
                <a:highlight>
                  <a:srgbClr val="FF00FF"/>
                </a:highlight>
                <a:latin typeface="Consolas" panose="020B0609020204030204" pitchFamily="49" charset="0"/>
              </a:rPr>
              <a:t>{</a:t>
            </a:r>
          </a:p>
          <a:p>
            <a:r>
              <a:rPr lang="en-US" sz="1400" b="0" dirty="0">
                <a:solidFill>
                  <a:srgbClr val="00000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000000"/>
                </a:solidFill>
                <a:latin typeface="Consolas" panose="020B0609020204030204" pitchFamily="49" charset="0"/>
              </a:rPr>
              <a:t> fah = </a:t>
            </a:r>
            <a:r>
              <a:rPr lang="en-US" sz="1400" b="0" dirty="0" err="1">
                <a:solidFill>
                  <a:srgbClr val="000000"/>
                </a:solidFill>
                <a:latin typeface="Consolas" panose="020B0609020204030204" pitchFamily="49" charset="0"/>
              </a:rPr>
              <a:t>temp_c</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9.0</a:t>
            </a:r>
            <a:r>
              <a:rPr lang="en-US" sz="1400" b="1" dirty="0">
                <a:solidFill>
                  <a:srgbClr val="000000"/>
                </a:solidFill>
                <a:latin typeface="Consolas" panose="020B0609020204030204" pitchFamily="49" charset="0"/>
              </a:rPr>
              <a:t>/</a:t>
            </a:r>
            <a:r>
              <a:rPr lang="en-US" sz="1400" b="0" dirty="0">
                <a:solidFill>
                  <a:srgbClr val="007F7F"/>
                </a:solidFill>
                <a:latin typeface="Consolas" panose="020B0609020204030204" pitchFamily="49" charset="0"/>
              </a:rPr>
              <a:t>5.0</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32.0</a:t>
            </a:r>
            <a:r>
              <a:rPr lang="en-US" sz="1400" b="1" dirty="0">
                <a:solidFill>
                  <a:srgbClr val="000000"/>
                </a:solidFill>
                <a:latin typeface="Consolas" panose="020B0609020204030204" pitchFamily="49" charset="0"/>
              </a:rPr>
              <a:t>;</a:t>
            </a:r>
          </a:p>
          <a:p>
            <a:r>
              <a:rPr lang="en-US" sz="1400" b="0" dirty="0">
                <a:solidFill>
                  <a:srgbClr val="808080"/>
                </a:solidFill>
                <a:latin typeface="Consolas" panose="020B0609020204030204" pitchFamily="49" charset="0"/>
              </a:rPr>
              <a:t>        </a:t>
            </a:r>
            <a:r>
              <a:rPr lang="en-US" sz="1400" b="0" dirty="0">
                <a:solidFill>
                  <a:srgbClr val="000000"/>
                </a:solidFill>
                <a:highlight>
                  <a:srgbClr val="FFFF00"/>
                </a:highlight>
                <a:latin typeface="Consolas" panose="020B0609020204030204" pitchFamily="49" charset="0"/>
              </a:rPr>
              <a:t>fah</a:t>
            </a:r>
          </a:p>
          <a:p>
            <a:r>
              <a:rPr lang="en-US" sz="1400" b="0" dirty="0">
                <a:solidFill>
                  <a:srgbClr val="000000"/>
                </a:solidFill>
                <a:latin typeface="Consolas" panose="020B0609020204030204" pitchFamily="49" charset="0"/>
              </a:rPr>
              <a:t>    </a:t>
            </a:r>
            <a:r>
              <a:rPr lang="en-US" sz="1400" b="0" dirty="0">
                <a:solidFill>
                  <a:srgbClr val="000000"/>
                </a:solidFill>
                <a:highlight>
                  <a:srgbClr val="FF00FF"/>
                </a:highlight>
                <a:latin typeface="Consolas" panose="020B0609020204030204" pitchFamily="49" charset="0"/>
              </a:rPr>
              <a:t>}</a:t>
            </a:r>
            <a:r>
              <a:rPr lang="en-US" sz="1400" b="0" dirty="0">
                <a:solidFill>
                  <a:srgbClr val="000000"/>
                </a:solidFill>
                <a:highlight>
                  <a:srgbClr val="00EDB5"/>
                </a:highlight>
                <a:latin typeface="Consolas" panose="020B0609020204030204" pitchFamily="49" charset="0"/>
              </a:rPr>
              <a:t>;</a:t>
            </a:r>
          </a:p>
          <a:p>
            <a:r>
              <a:rPr lang="en-GB" sz="1400" b="0" dirty="0">
                <a:solidFill>
                  <a:srgbClr val="808080"/>
                </a:solidFill>
                <a:latin typeface="Consolas" panose="020B0609020204030204" pitchFamily="49" charset="0"/>
              </a:rPr>
              <a:t>	</a:t>
            </a:r>
          </a:p>
          <a:p>
            <a:r>
              <a:rPr lang="en-GB" sz="1400" dirty="0">
                <a:solidFill>
                  <a:srgbClr val="7F7F00"/>
                </a:solidFill>
                <a:latin typeface="Consolas" panose="020B0609020204030204" pitchFamily="49" charset="0"/>
              </a:rPr>
              <a:t>    </a:t>
            </a:r>
            <a:r>
              <a:rPr lang="en-GB" sz="140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"{:.2} </a:t>
            </a:r>
            <a:r>
              <a:rPr lang="en-GB" sz="1400" b="0" dirty="0" err="1">
                <a:solidFill>
                  <a:srgbClr val="7F007F"/>
                </a:solidFill>
                <a:latin typeface="Consolas" panose="020B0609020204030204" pitchFamily="49" charset="0"/>
              </a:rPr>
              <a:t>Deg</a:t>
            </a:r>
            <a:r>
              <a:rPr lang="en-GB" sz="1400" b="0" dirty="0">
                <a:solidFill>
                  <a:srgbClr val="7F007F"/>
                </a:solidFill>
                <a:latin typeface="Consolas" panose="020B0609020204030204" pitchFamily="49" charset="0"/>
              </a:rPr>
              <a:t> C is {:.2} </a:t>
            </a:r>
            <a:r>
              <a:rPr lang="en-GB" sz="1400" b="0" dirty="0" err="1">
                <a:solidFill>
                  <a:srgbClr val="7F007F"/>
                </a:solidFill>
                <a:latin typeface="Consolas" panose="020B0609020204030204" pitchFamily="49" charset="0"/>
              </a:rPr>
              <a:t>Deg</a:t>
            </a:r>
            <a:r>
              <a:rPr lang="en-GB" sz="1400" b="0" dirty="0">
                <a:solidFill>
                  <a:srgbClr val="7F007F"/>
                </a:solidFill>
                <a:latin typeface="Consolas" panose="020B0609020204030204" pitchFamily="49" charset="0"/>
              </a:rPr>
              <a:t> F"</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temp_c</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c_to_f</a:t>
            </a:r>
            <a:r>
              <a:rPr lang="en-GB" sz="1400" b="1" dirty="0">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temp_c</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4" name="Picture 2" descr="Rust Programming language Logo Machine learning Haskell, crab, animals ...">
            <a:extLst>
              <a:ext uri="{FF2B5EF4-FFF2-40B4-BE49-F238E27FC236}">
                <a16:creationId xmlns:a16="http://schemas.microsoft.com/office/drawing/2014/main" id="{58471E0F-7241-40BA-597F-6DEA95CC6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4478" y="2272786"/>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0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#19</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pPr marL="0" indent="0">
              <a:buNone/>
            </a:pPr>
            <a:r>
              <a:rPr lang="en-GB" dirty="0"/>
              <a:t>Closures</a:t>
            </a:r>
          </a:p>
          <a:p>
            <a:endParaRPr lang="en-GB" dirty="0"/>
          </a:p>
        </p:txBody>
      </p:sp>
    </p:spTree>
    <p:extLst>
      <p:ext uri="{BB962C8B-B14F-4D97-AF65-F5344CB8AC3E}">
        <p14:creationId xmlns:p14="http://schemas.microsoft.com/office/powerpoint/2010/main" val="2276198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BC95AE-B6D8-4AD5-9D7E-4AD3817611A1}"/>
              </a:ext>
            </a:extLst>
          </p:cNvPr>
          <p:cNvSpPr>
            <a:spLocks noGrp="1"/>
          </p:cNvSpPr>
          <p:nvPr>
            <p:ph type="body" sz="quarter" idx="10"/>
          </p:nvPr>
        </p:nvSpPr>
        <p:spPr/>
        <p:txBody>
          <a:bodyPr/>
          <a:lstStyle/>
          <a:p>
            <a:r>
              <a:rPr lang="en-GB" sz="3200" cap="none" dirty="0"/>
              <a:t>Function Documentation (</a:t>
            </a:r>
            <a:r>
              <a:rPr lang="en-GB" sz="3200" cap="none" dirty="0" err="1"/>
              <a:t>Rustdoc</a:t>
            </a:r>
            <a:r>
              <a:rPr lang="en-GB" sz="3200" cap="none" dirty="0"/>
              <a:t> Introduction)</a:t>
            </a:r>
          </a:p>
        </p:txBody>
      </p:sp>
      <p:sp>
        <p:nvSpPr>
          <p:cNvPr id="3" name="Text Placeholder 2">
            <a:extLst>
              <a:ext uri="{FF2B5EF4-FFF2-40B4-BE49-F238E27FC236}">
                <a16:creationId xmlns:a16="http://schemas.microsoft.com/office/drawing/2014/main" id="{E8E92BDB-19E4-45D8-BC40-296E7CFFD5F7}"/>
              </a:ext>
            </a:extLst>
          </p:cNvPr>
          <p:cNvSpPr>
            <a:spLocks noGrp="1"/>
          </p:cNvSpPr>
          <p:nvPr>
            <p:ph type="body" sz="quarter" idx="15"/>
          </p:nvPr>
        </p:nvSpPr>
        <p:spPr>
          <a:xfrm>
            <a:off x="4906509" y="423709"/>
            <a:ext cx="6683807" cy="4094163"/>
          </a:xfrm>
        </p:spPr>
        <p:txBody>
          <a:bodyPr/>
          <a:lstStyle/>
          <a:p>
            <a:r>
              <a:rPr lang="en-GB" b="1" dirty="0"/>
              <a:t>Rust doc ("</a:t>
            </a:r>
            <a:r>
              <a:rPr lang="en-GB" b="1" dirty="0" err="1"/>
              <a:t>rustdoc</a:t>
            </a:r>
            <a:r>
              <a:rPr lang="en-GB" b="1" dirty="0"/>
              <a:t>") documentation can be created using:</a:t>
            </a:r>
          </a:p>
          <a:p>
            <a:pPr marL="285750" indent="-285750">
              <a:buFont typeface="Arial" panose="020B0604020202020204" pitchFamily="34" charset="0"/>
              <a:buChar char="•"/>
            </a:pPr>
            <a:r>
              <a:rPr lang="en-GB" dirty="0" err="1"/>
              <a:t>rustdoc</a:t>
            </a:r>
            <a:r>
              <a:rPr lang="en-GB" dirty="0"/>
              <a:t> tool</a:t>
            </a:r>
          </a:p>
          <a:p>
            <a:pPr marL="285750" indent="-285750">
              <a:buFont typeface="Arial" panose="020B0604020202020204" pitchFamily="34" charset="0"/>
              <a:buChar char="•"/>
            </a:pPr>
            <a:r>
              <a:rPr lang="en-GB" dirty="0"/>
              <a:t>via "cargo doc"</a:t>
            </a:r>
          </a:p>
          <a:p>
            <a:pPr>
              <a:spcBef>
                <a:spcPts val="1200"/>
              </a:spcBef>
            </a:pPr>
            <a:r>
              <a:rPr lang="en-GB" b="1" dirty="0"/>
              <a:t>Use the /// comment style</a:t>
            </a:r>
          </a:p>
          <a:p>
            <a:r>
              <a:rPr lang="en-GB" b="1" dirty="0"/>
              <a:t>Mark the function as public</a:t>
            </a:r>
          </a:p>
          <a:p>
            <a:pPr marL="285750" indent="-285750">
              <a:buFont typeface="Arial" panose="020B0604020202020204" pitchFamily="34" charset="0"/>
              <a:buChar char="•"/>
            </a:pPr>
            <a:r>
              <a:rPr lang="en-GB" dirty="0"/>
              <a:t>By default, documentation is only generated for </a:t>
            </a:r>
            <a:r>
              <a:rPr lang="en-GB" dirty="0">
                <a:highlight>
                  <a:srgbClr val="FFFF00"/>
                </a:highlight>
              </a:rPr>
              <a:t>public functions</a:t>
            </a:r>
          </a:p>
          <a:p>
            <a:pPr>
              <a:spcBef>
                <a:spcPts val="1200"/>
              </a:spcBef>
            </a:pPr>
            <a:r>
              <a:rPr lang="en-GB" b="1" dirty="0"/>
              <a:t>It is possible to add function documentation quite easily, e.g.</a:t>
            </a:r>
          </a:p>
          <a:p>
            <a:endParaRPr lang="en-GB" dirty="0"/>
          </a:p>
          <a:p>
            <a:endParaRPr lang="en-GB" dirty="0"/>
          </a:p>
        </p:txBody>
      </p:sp>
      <p:sp>
        <p:nvSpPr>
          <p:cNvPr id="4" name="TextBox 3">
            <a:extLst>
              <a:ext uri="{FF2B5EF4-FFF2-40B4-BE49-F238E27FC236}">
                <a16:creationId xmlns:a16="http://schemas.microsoft.com/office/drawing/2014/main" id="{7BECD9C8-66FA-4709-9AF2-2AA6F765D273}"/>
              </a:ext>
            </a:extLst>
          </p:cNvPr>
          <p:cNvSpPr txBox="1"/>
          <p:nvPr/>
        </p:nvSpPr>
        <p:spPr>
          <a:xfrm>
            <a:off x="4942406" y="3429000"/>
            <a:ext cx="6160471" cy="3058177"/>
          </a:xfrm>
          <a:prstGeom prst="rect">
            <a:avLst/>
          </a:prstGeom>
          <a:solidFill>
            <a:schemeClr val="tx1">
              <a:lumMod val="10000"/>
              <a:lumOff val="90000"/>
            </a:schemeClr>
          </a:solidFill>
        </p:spPr>
        <p:txBody>
          <a:bodyPr vert="horz" wrap="square" lIns="0" tIns="0" rIns="0" bIns="0" rtlCol="0" anchor="t" anchorCtr="0">
            <a:noAutofit/>
          </a:bodyPr>
          <a:lstStyle/>
          <a:p>
            <a:r>
              <a:rPr lang="en-US" sz="1300" dirty="0">
                <a:solidFill>
                  <a:srgbClr val="3F703F"/>
                </a:solidFill>
                <a:latin typeface="Consolas" panose="020B0609020204030204" pitchFamily="49" charset="0"/>
              </a:rPr>
              <a:t>/// Cleans string of undesirable character</a:t>
            </a:r>
            <a:endParaRPr lang="en-US" sz="1300" dirty="0">
              <a:solidFill>
                <a:srgbClr val="808080"/>
              </a:solidFill>
              <a:latin typeface="Consolas" panose="020B0609020204030204" pitchFamily="49" charset="0"/>
            </a:endParaRPr>
          </a:p>
          <a:p>
            <a:r>
              <a:rPr lang="en-GB" sz="1300" dirty="0">
                <a:solidFill>
                  <a:srgbClr val="3F703F"/>
                </a:solidFill>
                <a:latin typeface="Consolas" panose="020B0609020204030204" pitchFamily="49" charset="0"/>
              </a:rPr>
              <a:t>///</a:t>
            </a:r>
            <a:endParaRPr lang="en-GB" sz="1300" dirty="0">
              <a:solidFill>
                <a:srgbClr val="808080"/>
              </a:solidFill>
              <a:latin typeface="Consolas" panose="020B0609020204030204" pitchFamily="49" charset="0"/>
            </a:endParaRPr>
          </a:p>
          <a:p>
            <a:r>
              <a:rPr lang="en-US" sz="1300" dirty="0">
                <a:solidFill>
                  <a:srgbClr val="3F703F"/>
                </a:solidFill>
                <a:latin typeface="Consolas" panose="020B0609020204030204" pitchFamily="49" charset="0"/>
              </a:rPr>
              <a:t>/// Removes and returns a filtered string.</a:t>
            </a:r>
            <a:endParaRPr lang="en-US" sz="1300" dirty="0">
              <a:solidFill>
                <a:srgbClr val="808080"/>
              </a:solidFill>
              <a:latin typeface="Consolas" panose="020B0609020204030204" pitchFamily="49" charset="0"/>
            </a:endParaRPr>
          </a:p>
          <a:p>
            <a:r>
              <a:rPr lang="en-US" sz="1300" dirty="0">
                <a:solidFill>
                  <a:srgbClr val="3F703F"/>
                </a:solidFill>
                <a:latin typeface="Consolas" panose="020B0609020204030204" pitchFamily="49" charset="0"/>
              </a:rPr>
              <a:t>/// Usage:  </a:t>
            </a:r>
            <a:r>
              <a:rPr lang="en-US" sz="1300" dirty="0" err="1">
                <a:solidFill>
                  <a:srgbClr val="3F703F"/>
                </a:solidFill>
                <a:latin typeface="Consolas" panose="020B0609020204030204" pitchFamily="49" charset="0"/>
              </a:rPr>
              <a:t>clean_string</a:t>
            </a:r>
            <a:r>
              <a:rPr lang="en-US" sz="1300" dirty="0">
                <a:solidFill>
                  <a:srgbClr val="3F703F"/>
                </a:solidFill>
                <a:latin typeface="Consolas" panose="020B0609020204030204" pitchFamily="49" charset="0"/>
              </a:rPr>
              <a:t>(&amp;</a:t>
            </a:r>
            <a:r>
              <a:rPr lang="en-US" sz="1300" dirty="0" err="1">
                <a:solidFill>
                  <a:srgbClr val="3F703F"/>
                </a:solidFill>
                <a:latin typeface="Consolas" panose="020B0609020204030204" pitchFamily="49" charset="0"/>
              </a:rPr>
              <a:t>your_string</a:t>
            </a:r>
            <a:r>
              <a:rPr lang="en-US" sz="1300" dirty="0">
                <a:solidFill>
                  <a:srgbClr val="3F703F"/>
                </a:solidFill>
                <a:latin typeface="Consolas" panose="020B0609020204030204" pitchFamily="49" charset="0"/>
              </a:rPr>
              <a:t>, '&amp;')</a:t>
            </a:r>
            <a:endParaRPr lang="en-US" sz="1300" dirty="0">
              <a:solidFill>
                <a:srgbClr val="808080"/>
              </a:solidFill>
              <a:latin typeface="Consolas" panose="020B0609020204030204" pitchFamily="49" charset="0"/>
            </a:endParaRPr>
          </a:p>
          <a:p>
            <a:r>
              <a:rPr lang="en-GB" sz="1300" b="1" dirty="0">
                <a:solidFill>
                  <a:srgbClr val="00007F"/>
                </a:solidFill>
                <a:highlight>
                  <a:srgbClr val="FFFF00"/>
                </a:highlight>
                <a:latin typeface="Consolas" panose="020B0609020204030204" pitchFamily="49" charset="0"/>
              </a:rPr>
              <a:t>pub</a:t>
            </a:r>
            <a:r>
              <a:rPr lang="en-GB" sz="1300" b="0" dirty="0">
                <a:solidFill>
                  <a:srgbClr val="808080"/>
                </a:solidFill>
                <a:latin typeface="Consolas" panose="020B0609020204030204" pitchFamily="49" charset="0"/>
              </a:rPr>
              <a:t> </a:t>
            </a:r>
            <a:r>
              <a:rPr lang="en-GB" sz="1300" b="1" dirty="0" err="1">
                <a:solidFill>
                  <a:srgbClr val="00007F"/>
                </a:solidFill>
                <a:latin typeface="Consolas" panose="020B0609020204030204" pitchFamily="49" charset="0"/>
              </a:rPr>
              <a:t>fn</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clean_string</a:t>
            </a:r>
            <a:r>
              <a:rPr lang="en-GB" sz="1300" b="1" dirty="0">
                <a:solidFill>
                  <a:srgbClr val="000000"/>
                </a:solidFill>
                <a:latin typeface="Consolas" panose="020B0609020204030204" pitchFamily="49" charset="0"/>
              </a:rPr>
              <a:t>(</a:t>
            </a:r>
            <a:r>
              <a:rPr lang="en-GB" sz="1300" b="0" dirty="0">
                <a:solidFill>
                  <a:srgbClr val="000000"/>
                </a:solidFill>
                <a:latin typeface="Consolas" panose="020B0609020204030204" pitchFamily="49" charset="0"/>
              </a:rPr>
              <a:t>original</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&amp;</a:t>
            </a:r>
            <a:r>
              <a:rPr lang="en-GB" sz="1300" b="0" dirty="0">
                <a:solidFill>
                  <a:srgbClr val="000000"/>
                </a:solidFill>
                <a:latin typeface="Consolas" panose="020B0609020204030204" pitchFamily="49" charset="0"/>
              </a:rPr>
              <a:t>String</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filter</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char</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-&gt;</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String</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let</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length</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original</a:t>
            </a:r>
            <a:r>
              <a:rPr lang="en-GB" sz="1300" b="1" dirty="0" err="1">
                <a:solidFill>
                  <a:srgbClr val="000000"/>
                </a:solidFill>
                <a:latin typeface="Consolas" panose="020B0609020204030204" pitchFamily="49" charset="0"/>
              </a:rPr>
              <a:t>.</a:t>
            </a:r>
            <a:r>
              <a:rPr lang="en-GB" sz="1300" b="0" dirty="0" err="1">
                <a:solidFill>
                  <a:srgbClr val="000000"/>
                </a:solidFill>
                <a:latin typeface="Consolas" panose="020B0609020204030204" pitchFamily="49" charset="0"/>
              </a:rPr>
              <a:t>len</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US" sz="1300" b="0" dirty="0">
                <a:solidFill>
                  <a:srgbClr val="808080"/>
                </a:solidFill>
                <a:latin typeface="Consolas" panose="020B0609020204030204" pitchFamily="49" charset="0"/>
              </a:rPr>
              <a:t>    </a:t>
            </a:r>
            <a:r>
              <a:rPr lang="en-US" sz="1300" b="1" dirty="0">
                <a:solidFill>
                  <a:srgbClr val="00007F"/>
                </a:solidFill>
                <a:latin typeface="Consolas" panose="020B0609020204030204" pitchFamily="49" charset="0"/>
              </a:rPr>
              <a:t>let</a:t>
            </a:r>
            <a:r>
              <a:rPr lang="en-US" sz="1300" b="0" dirty="0">
                <a:solidFill>
                  <a:srgbClr val="808080"/>
                </a:solidFill>
                <a:latin typeface="Consolas" panose="020B0609020204030204" pitchFamily="49" charset="0"/>
              </a:rPr>
              <a:t> </a:t>
            </a:r>
            <a:r>
              <a:rPr lang="en-US" sz="1300" b="1" dirty="0">
                <a:solidFill>
                  <a:srgbClr val="00007F"/>
                </a:solidFill>
                <a:latin typeface="Consolas" panose="020B0609020204030204" pitchFamily="49" charset="0"/>
              </a:rPr>
              <a:t>mut</a:t>
            </a:r>
            <a:r>
              <a:rPr lang="en-US" sz="1300" b="0" dirty="0">
                <a:solidFill>
                  <a:srgbClr val="808080"/>
                </a:solidFill>
                <a:latin typeface="Consolas" panose="020B0609020204030204" pitchFamily="49" charset="0"/>
              </a:rPr>
              <a:t> </a:t>
            </a:r>
            <a:r>
              <a:rPr lang="en-US" sz="1300" b="0" dirty="0">
                <a:solidFill>
                  <a:srgbClr val="000000"/>
                </a:solidFill>
                <a:latin typeface="Consolas" panose="020B0609020204030204" pitchFamily="49" charset="0"/>
              </a:rPr>
              <a:t>cleaned</a:t>
            </a:r>
            <a:r>
              <a:rPr lang="en-US" sz="1300" b="0" dirty="0">
                <a:solidFill>
                  <a:srgbClr val="808080"/>
                </a:solidFill>
                <a:latin typeface="Consolas" panose="020B0609020204030204" pitchFamily="49" charset="0"/>
              </a:rPr>
              <a:t> </a:t>
            </a:r>
            <a:r>
              <a:rPr lang="en-US" sz="1300" b="1" dirty="0">
                <a:solidFill>
                  <a:srgbClr val="000000"/>
                </a:solidFill>
                <a:latin typeface="Consolas" panose="020B0609020204030204" pitchFamily="49" charset="0"/>
              </a:rPr>
              <a:t>=</a:t>
            </a:r>
            <a:r>
              <a:rPr lang="en-US" sz="1300" b="0" dirty="0">
                <a:solidFill>
                  <a:srgbClr val="808080"/>
                </a:solidFill>
                <a:latin typeface="Consolas" panose="020B0609020204030204" pitchFamily="49" charset="0"/>
              </a:rPr>
              <a:t> </a:t>
            </a:r>
            <a:r>
              <a:rPr lang="en-US" sz="1300" b="0" dirty="0">
                <a:solidFill>
                  <a:srgbClr val="000000"/>
                </a:solidFill>
                <a:latin typeface="Consolas" panose="020B0609020204030204" pitchFamily="49" charset="0"/>
              </a:rPr>
              <a:t>String</a:t>
            </a:r>
            <a:r>
              <a:rPr lang="en-US" sz="1300" b="1" dirty="0">
                <a:solidFill>
                  <a:srgbClr val="000000"/>
                </a:solidFill>
                <a:latin typeface="Consolas" panose="020B0609020204030204" pitchFamily="49" charset="0"/>
              </a:rPr>
              <a:t>::</a:t>
            </a:r>
            <a:r>
              <a:rPr lang="en-US" sz="1300" b="0" dirty="0" err="1">
                <a:solidFill>
                  <a:srgbClr val="000000"/>
                </a:solidFill>
                <a:latin typeface="Consolas" panose="020B0609020204030204" pitchFamily="49" charset="0"/>
              </a:rPr>
              <a:t>with_capacity</a:t>
            </a:r>
            <a:r>
              <a:rPr lang="en-US" sz="1300" b="1" dirty="0">
                <a:solidFill>
                  <a:srgbClr val="000000"/>
                </a:solidFill>
                <a:latin typeface="Consolas" panose="020B0609020204030204" pitchFamily="49" charset="0"/>
              </a:rPr>
              <a:t>(</a:t>
            </a:r>
            <a:r>
              <a:rPr lang="en-US" sz="1300" b="0" dirty="0">
                <a:solidFill>
                  <a:srgbClr val="000000"/>
                </a:solidFill>
                <a:latin typeface="Consolas" panose="020B0609020204030204" pitchFamily="49" charset="0"/>
              </a:rPr>
              <a:t>length</a:t>
            </a:r>
            <a:r>
              <a:rPr lang="en-US" sz="1300" b="1" dirty="0">
                <a:solidFill>
                  <a:srgbClr val="000000"/>
                </a:solidFill>
                <a:latin typeface="Consolas" panose="020B0609020204030204" pitchFamily="49" charset="0"/>
              </a:rPr>
              <a:t>);</a:t>
            </a:r>
            <a:endParaRPr lang="en-US" sz="1300" b="0" dirty="0">
              <a:solidFill>
                <a:srgbClr val="808080"/>
              </a:solidFill>
              <a:latin typeface="Consolas" panose="020B0609020204030204" pitchFamily="49" charset="0"/>
            </a:endParaRPr>
          </a:p>
          <a:p>
            <a:endParaRPr lang="en-GB" sz="1300" b="0" dirty="0">
              <a:solidFill>
                <a:srgbClr val="808080"/>
              </a:solidFill>
              <a:latin typeface="Consolas" panose="020B0609020204030204" pitchFamily="49" charset="0"/>
            </a:endParaRPr>
          </a:p>
          <a:p>
            <a:r>
              <a:rPr lang="en-US" sz="1300" b="0" dirty="0">
                <a:solidFill>
                  <a:srgbClr val="808080"/>
                </a:solidFill>
                <a:latin typeface="Consolas" panose="020B0609020204030204" pitchFamily="49" charset="0"/>
              </a:rPr>
              <a:t>    </a:t>
            </a:r>
            <a:r>
              <a:rPr lang="en-US" sz="1300" b="1" dirty="0">
                <a:solidFill>
                  <a:srgbClr val="00007F"/>
                </a:solidFill>
                <a:latin typeface="Consolas" panose="020B0609020204030204" pitchFamily="49" charset="0"/>
              </a:rPr>
              <a:t>for</a:t>
            </a:r>
            <a:r>
              <a:rPr lang="en-US" sz="1300" b="0" dirty="0">
                <a:solidFill>
                  <a:srgbClr val="808080"/>
                </a:solidFill>
                <a:latin typeface="Consolas" panose="020B0609020204030204" pitchFamily="49" charset="0"/>
              </a:rPr>
              <a:t> </a:t>
            </a:r>
            <a:r>
              <a:rPr lang="en-US" sz="1300" b="0" dirty="0" err="1">
                <a:solidFill>
                  <a:srgbClr val="000000"/>
                </a:solidFill>
                <a:latin typeface="Consolas" panose="020B0609020204030204" pitchFamily="49" charset="0"/>
              </a:rPr>
              <a:t>each_char</a:t>
            </a:r>
            <a:r>
              <a:rPr lang="en-US" sz="1300" b="0" dirty="0">
                <a:solidFill>
                  <a:srgbClr val="808080"/>
                </a:solidFill>
                <a:latin typeface="Consolas" panose="020B0609020204030204" pitchFamily="49" charset="0"/>
              </a:rPr>
              <a:t> </a:t>
            </a:r>
            <a:r>
              <a:rPr lang="en-US" sz="1300" b="1" dirty="0">
                <a:solidFill>
                  <a:srgbClr val="00007F"/>
                </a:solidFill>
                <a:latin typeface="Consolas" panose="020B0609020204030204" pitchFamily="49" charset="0"/>
              </a:rPr>
              <a:t>in</a:t>
            </a:r>
            <a:r>
              <a:rPr lang="en-US" sz="1300" b="0" dirty="0">
                <a:solidFill>
                  <a:srgbClr val="808080"/>
                </a:solidFill>
                <a:latin typeface="Consolas" panose="020B0609020204030204" pitchFamily="49" charset="0"/>
              </a:rPr>
              <a:t> </a:t>
            </a:r>
            <a:r>
              <a:rPr lang="en-US" sz="1300" b="0" dirty="0" err="1">
                <a:solidFill>
                  <a:srgbClr val="000000"/>
                </a:solidFill>
                <a:latin typeface="Consolas" panose="020B0609020204030204" pitchFamily="49" charset="0"/>
              </a:rPr>
              <a:t>original</a:t>
            </a:r>
            <a:r>
              <a:rPr lang="en-US" sz="1300" b="1" dirty="0" err="1">
                <a:solidFill>
                  <a:srgbClr val="000000"/>
                </a:solidFill>
                <a:latin typeface="Consolas" panose="020B0609020204030204" pitchFamily="49" charset="0"/>
              </a:rPr>
              <a:t>.</a:t>
            </a:r>
            <a:r>
              <a:rPr lang="en-US" sz="1300" b="0" dirty="0" err="1">
                <a:solidFill>
                  <a:srgbClr val="000000"/>
                </a:solidFill>
                <a:latin typeface="Consolas" panose="020B0609020204030204" pitchFamily="49" charset="0"/>
              </a:rPr>
              <a:t>chars</a:t>
            </a:r>
            <a:r>
              <a:rPr lang="en-US" sz="1300" b="1" dirty="0">
                <a:solidFill>
                  <a:srgbClr val="000000"/>
                </a:solidFill>
                <a:latin typeface="Consolas" panose="020B0609020204030204" pitchFamily="49" charset="0"/>
              </a:rPr>
              <a:t>()</a:t>
            </a:r>
            <a:r>
              <a:rPr lang="en-US" sz="1300" b="0" dirty="0">
                <a:solidFill>
                  <a:srgbClr val="808080"/>
                </a:solidFill>
                <a:latin typeface="Consolas" panose="020B0609020204030204" pitchFamily="49" charset="0"/>
              </a:rPr>
              <a:t> </a:t>
            </a:r>
            <a:r>
              <a:rPr lang="en-US" sz="1300" b="1" dirty="0">
                <a:solidFill>
                  <a:srgbClr val="000000"/>
                </a:solidFill>
                <a:latin typeface="Consolas" panose="020B0609020204030204" pitchFamily="49" charset="0"/>
              </a:rPr>
              <a:t>{</a:t>
            </a:r>
            <a:endParaRPr lang="en-US"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if</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each_char</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filter</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cleaned</a:t>
            </a:r>
            <a:r>
              <a:rPr lang="en-GB" sz="1300" b="1" dirty="0" err="1">
                <a:solidFill>
                  <a:srgbClr val="000000"/>
                </a:solidFill>
                <a:latin typeface="Consolas" panose="020B0609020204030204" pitchFamily="49" charset="0"/>
              </a:rPr>
              <a:t>.</a:t>
            </a:r>
            <a:r>
              <a:rPr lang="en-GB" sz="1300" b="0" dirty="0" err="1">
                <a:solidFill>
                  <a:srgbClr val="000000"/>
                </a:solidFill>
                <a:latin typeface="Consolas" panose="020B0609020204030204" pitchFamily="49" charset="0"/>
              </a:rPr>
              <a:t>push</a:t>
            </a:r>
            <a:r>
              <a:rPr lang="en-GB" sz="1300" b="1" dirty="0">
                <a:solidFill>
                  <a:srgbClr val="000000"/>
                </a:solidFill>
                <a:latin typeface="Consolas" panose="020B0609020204030204" pitchFamily="49" charset="0"/>
              </a:rPr>
              <a:t>(</a:t>
            </a:r>
            <a:r>
              <a:rPr lang="en-GB" sz="1300" b="0" dirty="0" err="1">
                <a:solidFill>
                  <a:srgbClr val="000000"/>
                </a:solidFill>
                <a:latin typeface="Consolas" panose="020B0609020204030204" pitchFamily="49" charset="0"/>
              </a:rPr>
              <a:t>each_char</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cleaned</a:t>
            </a:r>
            <a:endParaRPr lang="en-GB" sz="1300" b="0" dirty="0">
              <a:solidFill>
                <a:srgbClr val="808080"/>
              </a:solidFill>
              <a:latin typeface="Consolas" panose="020B0609020204030204" pitchFamily="49" charset="0"/>
            </a:endParaRPr>
          </a:p>
          <a:p>
            <a:r>
              <a:rPr lang="en-GB" sz="1300" b="1" dirty="0">
                <a:solidFill>
                  <a:srgbClr val="000000"/>
                </a:solidFill>
                <a:latin typeface="Consolas" panose="020B0609020204030204" pitchFamily="49" charset="0"/>
              </a:rPr>
              <a:t>}</a:t>
            </a:r>
            <a:endParaRPr lang="en-GB" sz="1300" dirty="0">
              <a:latin typeface="Consolas" panose="020B0609020204030204" pitchFamily="49" charset="0"/>
            </a:endParaRPr>
          </a:p>
        </p:txBody>
      </p:sp>
      <p:pic>
        <p:nvPicPr>
          <p:cNvPr id="6" name="Picture 2" descr="Rust Programming language Logo Machine learning Haskell, crab, animals ...">
            <a:extLst>
              <a:ext uri="{FF2B5EF4-FFF2-40B4-BE49-F238E27FC236}">
                <a16:creationId xmlns:a16="http://schemas.microsoft.com/office/drawing/2014/main" id="{6B28B5A4-585C-9546-D83D-74E78E68E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2877" y="342900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84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8B6E5-58B6-4D8D-8811-E5CC2F946595}"/>
              </a:ext>
            </a:extLst>
          </p:cNvPr>
          <p:cNvSpPr>
            <a:spLocks noGrp="1"/>
          </p:cNvSpPr>
          <p:nvPr>
            <p:ph type="body" sz="quarter" idx="10"/>
          </p:nvPr>
        </p:nvSpPr>
        <p:spPr/>
        <p:txBody>
          <a:bodyPr/>
          <a:lstStyle/>
          <a:p>
            <a:r>
              <a:rPr lang="en-GB" sz="3200" cap="none" dirty="0"/>
              <a:t>Viewing </a:t>
            </a:r>
          </a:p>
          <a:p>
            <a:r>
              <a:rPr lang="en-GB" sz="3200" cap="none" dirty="0"/>
              <a:t>Function Documentation</a:t>
            </a:r>
          </a:p>
        </p:txBody>
      </p:sp>
      <p:sp>
        <p:nvSpPr>
          <p:cNvPr id="3" name="Text Placeholder 2">
            <a:extLst>
              <a:ext uri="{FF2B5EF4-FFF2-40B4-BE49-F238E27FC236}">
                <a16:creationId xmlns:a16="http://schemas.microsoft.com/office/drawing/2014/main" id="{D7375DA6-A90C-42DE-8499-52485DF68223}"/>
              </a:ext>
            </a:extLst>
          </p:cNvPr>
          <p:cNvSpPr>
            <a:spLocks noGrp="1"/>
          </p:cNvSpPr>
          <p:nvPr>
            <p:ph type="body" sz="quarter" idx="15"/>
          </p:nvPr>
        </p:nvSpPr>
        <p:spPr>
          <a:xfrm>
            <a:off x="4621500" y="352457"/>
            <a:ext cx="7051943" cy="4094163"/>
          </a:xfrm>
        </p:spPr>
        <p:txBody>
          <a:bodyPr/>
          <a:lstStyle/>
          <a:p>
            <a:r>
              <a:rPr lang="en-GB" b="1" dirty="0" err="1"/>
              <a:t>Rustdoc</a:t>
            </a:r>
            <a:r>
              <a:rPr lang="en-GB" b="1" dirty="0"/>
              <a:t> is created in a "doc" folder hierarchy</a:t>
            </a:r>
          </a:p>
          <a:p>
            <a:pPr marL="285750" indent="-285750">
              <a:buFont typeface="Arial" panose="020B0604020202020204" pitchFamily="34" charset="0"/>
              <a:buChar char="•"/>
            </a:pPr>
            <a:r>
              <a:rPr lang="en-GB" dirty="0"/>
              <a:t>Includes all the necessary HTML, CSS, JavaScript etc to navigate the documentation</a:t>
            </a:r>
          </a:p>
          <a:p>
            <a:endParaRPr lang="en-GB" dirty="0"/>
          </a:p>
          <a:p>
            <a:r>
              <a:rPr lang="en-GB" b="1" dirty="0"/>
              <a:t>Simply access the index.html page in the correct folder:</a:t>
            </a:r>
          </a:p>
        </p:txBody>
      </p:sp>
      <p:pic>
        <p:nvPicPr>
          <p:cNvPr id="5" name="Picture 4">
            <a:extLst>
              <a:ext uri="{FF2B5EF4-FFF2-40B4-BE49-F238E27FC236}">
                <a16:creationId xmlns:a16="http://schemas.microsoft.com/office/drawing/2014/main" id="{38B07EC8-E5DD-4138-BF63-B87A500CA2AD}"/>
              </a:ext>
            </a:extLst>
          </p:cNvPr>
          <p:cNvPicPr>
            <a:picLocks noChangeAspect="1"/>
          </p:cNvPicPr>
          <p:nvPr/>
        </p:nvPicPr>
        <p:blipFill>
          <a:blip r:embed="rId2"/>
          <a:stretch>
            <a:fillRect/>
          </a:stretch>
        </p:blipFill>
        <p:spPr>
          <a:xfrm>
            <a:off x="4621500" y="2061544"/>
            <a:ext cx="7051943" cy="4393967"/>
          </a:xfrm>
          <a:prstGeom prst="rect">
            <a:avLst/>
          </a:prstGeom>
        </p:spPr>
      </p:pic>
    </p:spTree>
    <p:extLst>
      <p:ext uri="{BB962C8B-B14F-4D97-AF65-F5344CB8AC3E}">
        <p14:creationId xmlns:p14="http://schemas.microsoft.com/office/powerpoint/2010/main" val="1664588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8B6E5-58B6-4D8D-8811-E5CC2F946595}"/>
              </a:ext>
            </a:extLst>
          </p:cNvPr>
          <p:cNvSpPr>
            <a:spLocks noGrp="1"/>
          </p:cNvSpPr>
          <p:nvPr>
            <p:ph type="body" sz="quarter" idx="10"/>
          </p:nvPr>
        </p:nvSpPr>
        <p:spPr/>
        <p:txBody>
          <a:bodyPr/>
          <a:lstStyle/>
          <a:p>
            <a:r>
              <a:rPr lang="en-GB" sz="3200" cap="none" dirty="0"/>
              <a:t>Viewing </a:t>
            </a:r>
          </a:p>
          <a:p>
            <a:r>
              <a:rPr lang="en-GB" sz="3200" cap="none" dirty="0"/>
              <a:t>Function Documentation</a:t>
            </a:r>
          </a:p>
        </p:txBody>
      </p:sp>
      <p:sp>
        <p:nvSpPr>
          <p:cNvPr id="3" name="Text Placeholder 2">
            <a:extLst>
              <a:ext uri="{FF2B5EF4-FFF2-40B4-BE49-F238E27FC236}">
                <a16:creationId xmlns:a16="http://schemas.microsoft.com/office/drawing/2014/main" id="{D7375DA6-A90C-42DE-8499-52485DF68223}"/>
              </a:ext>
            </a:extLst>
          </p:cNvPr>
          <p:cNvSpPr>
            <a:spLocks noGrp="1"/>
          </p:cNvSpPr>
          <p:nvPr>
            <p:ph type="body" sz="quarter" idx="15"/>
          </p:nvPr>
        </p:nvSpPr>
        <p:spPr>
          <a:xfrm>
            <a:off x="4842718" y="352457"/>
            <a:ext cx="6830725" cy="4094163"/>
          </a:xfrm>
        </p:spPr>
        <p:txBody>
          <a:bodyPr/>
          <a:lstStyle/>
          <a:p>
            <a:r>
              <a:rPr lang="en-GB" b="1" dirty="0"/>
              <a:t>And then click on the appropriate function:</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Helpfully, any Rust language data types hyperlink back to the official Rust documentation.</a:t>
            </a:r>
          </a:p>
          <a:p>
            <a:endParaRPr lang="en-GB" b="1" dirty="0"/>
          </a:p>
          <a:p>
            <a:endParaRPr lang="en-GB" b="1" dirty="0"/>
          </a:p>
        </p:txBody>
      </p:sp>
      <p:pic>
        <p:nvPicPr>
          <p:cNvPr id="6" name="Picture 5">
            <a:extLst>
              <a:ext uri="{FF2B5EF4-FFF2-40B4-BE49-F238E27FC236}">
                <a16:creationId xmlns:a16="http://schemas.microsoft.com/office/drawing/2014/main" id="{7A52ED9A-F494-4971-958E-0EB3A86E6D98}"/>
              </a:ext>
            </a:extLst>
          </p:cNvPr>
          <p:cNvPicPr>
            <a:picLocks noChangeAspect="1"/>
          </p:cNvPicPr>
          <p:nvPr/>
        </p:nvPicPr>
        <p:blipFill>
          <a:blip r:embed="rId3"/>
          <a:stretch>
            <a:fillRect/>
          </a:stretch>
        </p:blipFill>
        <p:spPr>
          <a:xfrm>
            <a:off x="4842718" y="909637"/>
            <a:ext cx="6830725" cy="4256129"/>
          </a:xfrm>
          <a:prstGeom prst="rect">
            <a:avLst/>
          </a:prstGeom>
        </p:spPr>
      </p:pic>
    </p:spTree>
    <p:extLst>
      <p:ext uri="{BB962C8B-B14F-4D97-AF65-F5344CB8AC3E}">
        <p14:creationId xmlns:p14="http://schemas.microsoft.com/office/powerpoint/2010/main" val="1705764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Functions</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8" y="796414"/>
            <a:ext cx="2901950" cy="4647734"/>
          </a:xfrm>
        </p:spPr>
        <p:txBody>
          <a:bodyPr/>
          <a:lstStyle/>
          <a:p>
            <a:r>
              <a:rPr lang="en-US" dirty="0"/>
              <a:t>Learning Journey:</a:t>
            </a:r>
          </a:p>
          <a:p>
            <a:pPr lvl="1"/>
            <a:r>
              <a:rPr lang="en-GB" sz="1100" dirty="0"/>
              <a:t>Functions 101</a:t>
            </a:r>
          </a:p>
          <a:p>
            <a:pPr lvl="1"/>
            <a:r>
              <a:rPr lang="en-GB" sz="1100" dirty="0"/>
              <a:t>Overview of Functions</a:t>
            </a:r>
          </a:p>
          <a:p>
            <a:pPr lvl="1"/>
            <a:r>
              <a:rPr lang="en-GB" sz="1100" dirty="0"/>
              <a:t>Parameters and returning a value</a:t>
            </a:r>
          </a:p>
          <a:p>
            <a:pPr lvl="1"/>
            <a:r>
              <a:rPr lang="en-GB" sz="1100" dirty="0"/>
              <a:t>Using an explicit return statement</a:t>
            </a:r>
          </a:p>
          <a:p>
            <a:pPr marL="0" lvl="1" indent="0">
              <a:buNone/>
            </a:pPr>
            <a:r>
              <a:rPr lang="en-GB" sz="1600" dirty="0"/>
              <a:t>Rust Lab #17</a:t>
            </a:r>
          </a:p>
          <a:p>
            <a:pPr lvl="1"/>
            <a:r>
              <a:rPr lang="en-GB" sz="1100" dirty="0"/>
              <a:t>Functions and ownership</a:t>
            </a:r>
          </a:p>
          <a:p>
            <a:pPr marL="0" lvl="1" indent="0">
              <a:buNone/>
            </a:pPr>
            <a:r>
              <a:rPr lang="en-GB" sz="1600" dirty="0"/>
              <a:t>Rust Lab #18</a:t>
            </a:r>
          </a:p>
          <a:p>
            <a:pPr lvl="1"/>
            <a:r>
              <a:rPr lang="en-GB" sz="1100" dirty="0"/>
              <a:t>Returning multiple values</a:t>
            </a:r>
          </a:p>
          <a:p>
            <a:pPr lvl="1"/>
            <a:r>
              <a:rPr lang="en-GB" sz="1100" dirty="0"/>
              <a:t>HOFs</a:t>
            </a:r>
          </a:p>
          <a:p>
            <a:pPr lvl="1"/>
            <a:r>
              <a:rPr lang="en-GB" sz="1100" dirty="0"/>
              <a:t>Closures</a:t>
            </a:r>
          </a:p>
          <a:p>
            <a:pPr marL="0" lvl="1" indent="0">
              <a:lnSpc>
                <a:spcPct val="100000"/>
              </a:lnSpc>
              <a:buSzPct val="115000"/>
              <a:buNone/>
            </a:pPr>
            <a:r>
              <a:rPr lang="en-GB" sz="1600" dirty="0"/>
              <a:t>Rust Lab #19</a:t>
            </a:r>
          </a:p>
          <a:p>
            <a:pPr lvl="1"/>
            <a:r>
              <a:rPr lang="en-GB" sz="1100" dirty="0"/>
              <a:t>Function documentation</a:t>
            </a:r>
          </a:p>
          <a:p>
            <a:pPr marL="0" lvl="1" indent="0">
              <a:lnSpc>
                <a:spcPct val="100000"/>
              </a:lnSpc>
              <a:buSzPct val="115000"/>
              <a:buNone/>
            </a:pPr>
            <a:r>
              <a:rPr lang="en-GB" sz="1600" dirty="0"/>
              <a:t>Rust Lab #20</a:t>
            </a:r>
          </a:p>
          <a:p>
            <a:pPr lvl="1">
              <a:lnSpc>
                <a:spcPct val="100000"/>
              </a:lnSpc>
              <a:buSzPct val="115000"/>
            </a:pPr>
            <a:r>
              <a:rPr lang="en-GB" sz="1100" dirty="0"/>
              <a:t>Macros</a:t>
            </a:r>
          </a:p>
          <a:p>
            <a:pPr marL="0" lvl="1" indent="0">
              <a:lnSpc>
                <a:spcPct val="100000"/>
              </a:lnSpc>
              <a:buSzPct val="115000"/>
              <a:buNone/>
            </a:pPr>
            <a:r>
              <a:rPr lang="en-GB" sz="1600" dirty="0"/>
              <a:t>Rust Lab #21</a:t>
            </a:r>
          </a:p>
          <a:p>
            <a:pPr marL="0" lvl="1" indent="0">
              <a:lnSpc>
                <a:spcPct val="100000"/>
              </a:lnSpc>
              <a:buSzPct val="115000"/>
              <a:buNone/>
            </a:pPr>
            <a:r>
              <a:rPr lang="en-GB" sz="1600" dirty="0"/>
              <a:t>Summary</a:t>
            </a:r>
            <a:endParaRPr lang="en-GB" sz="1100" dirty="0"/>
          </a:p>
          <a:p>
            <a:pPr marL="0" lvl="1" indent="0">
              <a:lnSpc>
                <a:spcPct val="100000"/>
              </a:lnSpc>
              <a:buSzPct val="115000"/>
              <a:buNone/>
            </a:pPr>
            <a:r>
              <a:rPr lang="en-GB" sz="1600" dirty="0"/>
              <a:t>Appendices:</a:t>
            </a:r>
          </a:p>
          <a:p>
            <a:pPr lvl="1"/>
            <a:r>
              <a:rPr lang="en-US" sz="1100" dirty="0"/>
              <a:t>Rust keyword mapping for this chapter</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796414"/>
            <a:ext cx="3168497" cy="4647734"/>
          </a:xfrm>
        </p:spPr>
        <p:txBody>
          <a:bodyPr/>
          <a:lstStyle/>
          <a:p>
            <a:r>
              <a:rPr lang="en-US" dirty="0"/>
              <a:t>Learning Outcomes:</a:t>
            </a:r>
          </a:p>
          <a:p>
            <a:pPr lvl="1"/>
            <a:r>
              <a:rPr lang="en-US" sz="1100" dirty="0"/>
              <a:t>Identify opportunities to create Rust functions or macros</a:t>
            </a:r>
          </a:p>
          <a:p>
            <a:pPr lvl="1"/>
            <a:r>
              <a:rPr lang="en-US" sz="1100" dirty="0"/>
              <a:t>Create standalone functions using SRP</a:t>
            </a:r>
          </a:p>
          <a:p>
            <a:pPr lvl="1"/>
            <a:r>
              <a:rPr lang="en-US" sz="1100" dirty="0"/>
              <a:t>Apply references correctly to avoid ownership issues when using functions</a:t>
            </a:r>
          </a:p>
          <a:p>
            <a:pPr lvl="1"/>
            <a:endParaRPr lang="en-US" sz="900" dirty="0"/>
          </a:p>
        </p:txBody>
      </p:sp>
      <p:sp>
        <p:nvSpPr>
          <p:cNvPr id="14" name="Rectangle 13">
            <a:extLst>
              <a:ext uri="{FF2B5EF4-FFF2-40B4-BE49-F238E27FC236}">
                <a16:creationId xmlns:a16="http://schemas.microsoft.com/office/drawing/2014/main" id="{F1930259-2450-4147-81DB-1B7F5303A69F}"/>
              </a:ext>
            </a:extLst>
          </p:cNvPr>
          <p:cNvSpPr/>
          <p:nvPr/>
        </p:nvSpPr>
        <p:spPr>
          <a:xfrm>
            <a:off x="4470179" y="6381866"/>
            <a:ext cx="7299767" cy="246221"/>
          </a:xfrm>
          <a:prstGeom prst="rect">
            <a:avLst/>
          </a:prstGeom>
        </p:spPr>
        <p:txBody>
          <a:bodyPr wrap="square">
            <a:spAutoFit/>
          </a:bodyPr>
          <a:lstStyle/>
          <a:p>
            <a:pPr algn="r"/>
            <a:r>
              <a:rPr lang="en-GB" sz="1000" dirty="0">
                <a:latin typeface="Helvetica Neue" panose="02000503000000020004" pitchFamily="2" charset="0"/>
              </a:rPr>
              <a:t>Prerequisites: </a:t>
            </a:r>
            <a:r>
              <a:rPr lang="en-US" sz="1000" dirty="0">
                <a:latin typeface="Helvetica Neue" panose="02000503000000020004" pitchFamily="2" charset="0"/>
              </a:rPr>
              <a:t>Basic familiarity with Microsoft Windows and the command prompt.</a:t>
            </a:r>
            <a:endParaRPr lang="en-GB" sz="1000" dirty="0">
              <a:effectLst/>
              <a:latin typeface="Helvetica Neue" panose="02000503000000020004" pitchFamily="2" charset="0"/>
            </a:endParaRPr>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F45E-E650-4AB6-B06C-AE06319E9442}"/>
              </a:ext>
            </a:extLst>
          </p:cNvPr>
          <p:cNvSpPr>
            <a:spLocks noGrp="1"/>
          </p:cNvSpPr>
          <p:nvPr>
            <p:ph type="ctrTitle"/>
          </p:nvPr>
        </p:nvSpPr>
        <p:spPr/>
        <p:txBody>
          <a:bodyPr/>
          <a:lstStyle/>
          <a:p>
            <a:r>
              <a:rPr lang="en-GB" dirty="0"/>
              <a:t>C to Rust Lab #20</a:t>
            </a:r>
          </a:p>
        </p:txBody>
      </p:sp>
      <p:sp>
        <p:nvSpPr>
          <p:cNvPr id="3" name="Content Placeholder 2">
            <a:extLst>
              <a:ext uri="{FF2B5EF4-FFF2-40B4-BE49-F238E27FC236}">
                <a16:creationId xmlns:a16="http://schemas.microsoft.com/office/drawing/2014/main" id="{D615498B-6057-4314-871E-523F5DDC7CA9}"/>
              </a:ext>
            </a:extLst>
          </p:cNvPr>
          <p:cNvSpPr>
            <a:spLocks noGrp="1"/>
          </p:cNvSpPr>
          <p:nvPr>
            <p:ph sz="quarter" idx="10"/>
          </p:nvPr>
        </p:nvSpPr>
        <p:spPr/>
        <p:txBody>
          <a:bodyPr/>
          <a:lstStyle/>
          <a:p>
            <a:r>
              <a:rPr lang="en-GB" dirty="0" err="1"/>
              <a:t>Rustdoc</a:t>
            </a:r>
            <a:r>
              <a:rPr lang="en-GB" dirty="0"/>
              <a:t> for functions</a:t>
            </a:r>
          </a:p>
        </p:txBody>
      </p:sp>
    </p:spTree>
    <p:extLst>
      <p:ext uri="{BB962C8B-B14F-4D97-AF65-F5344CB8AC3E}">
        <p14:creationId xmlns:p14="http://schemas.microsoft.com/office/powerpoint/2010/main" val="3638573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8B6E5-58B6-4D8D-8811-E5CC2F946595}"/>
              </a:ext>
            </a:extLst>
          </p:cNvPr>
          <p:cNvSpPr>
            <a:spLocks noGrp="1"/>
          </p:cNvSpPr>
          <p:nvPr>
            <p:ph type="body" sz="quarter" idx="10"/>
          </p:nvPr>
        </p:nvSpPr>
        <p:spPr/>
        <p:txBody>
          <a:bodyPr/>
          <a:lstStyle/>
          <a:p>
            <a:r>
              <a:rPr lang="en-GB" cap="none" dirty="0"/>
              <a:t>Macros</a:t>
            </a:r>
          </a:p>
        </p:txBody>
      </p:sp>
      <p:sp>
        <p:nvSpPr>
          <p:cNvPr id="3" name="Text Placeholder 2">
            <a:extLst>
              <a:ext uri="{FF2B5EF4-FFF2-40B4-BE49-F238E27FC236}">
                <a16:creationId xmlns:a16="http://schemas.microsoft.com/office/drawing/2014/main" id="{D7375DA6-A90C-42DE-8499-52485DF68223}"/>
              </a:ext>
            </a:extLst>
          </p:cNvPr>
          <p:cNvSpPr>
            <a:spLocks noGrp="1"/>
          </p:cNvSpPr>
          <p:nvPr>
            <p:ph type="body" sz="quarter" idx="15"/>
          </p:nvPr>
        </p:nvSpPr>
        <p:spPr>
          <a:xfrm>
            <a:off x="4610100" y="200057"/>
            <a:ext cx="5676900" cy="6214598"/>
          </a:xfrm>
        </p:spPr>
        <p:txBody>
          <a:bodyPr/>
          <a:lstStyle/>
          <a:p>
            <a:r>
              <a:rPr lang="en-GB" sz="1500" b="1" dirty="0"/>
              <a:t>Macros are an example of the metaprogramming discipline</a:t>
            </a:r>
          </a:p>
          <a:p>
            <a:pPr marL="285750" indent="-285750">
              <a:buFont typeface="Arial" panose="020B0604020202020204" pitchFamily="34" charset="0"/>
              <a:buChar char="•"/>
            </a:pPr>
            <a:r>
              <a:rPr lang="en-GB" sz="1500" dirty="0"/>
              <a:t>Program code modifying program code at compile-time rather than generating a run-time function call</a:t>
            </a:r>
          </a:p>
          <a:p>
            <a:pPr>
              <a:spcBef>
                <a:spcPts val="1800"/>
              </a:spcBef>
            </a:pPr>
            <a:r>
              <a:rPr lang="en-GB" sz="1500" b="1" dirty="0"/>
              <a:t>Rust macros look like functions, but end with a</a:t>
            </a:r>
            <a:r>
              <a:rPr lang="en-GB" sz="1500" b="1" dirty="0">
                <a:latin typeface="Consolas" panose="020B0609020204030204" pitchFamily="49" charset="0"/>
              </a:rPr>
              <a:t> ! </a:t>
            </a:r>
            <a:r>
              <a:rPr lang="en-GB" sz="1500" b="1" dirty="0"/>
              <a:t>("bang"/"exclamation")</a:t>
            </a:r>
          </a:p>
          <a:p>
            <a:pPr marL="285750" indent="-285750">
              <a:buFont typeface="Arial" panose="020B0604020202020204" pitchFamily="34" charset="0"/>
              <a:buChar char="•"/>
            </a:pPr>
            <a:r>
              <a:rPr lang="en-GB" sz="1500" dirty="0"/>
              <a:t>Think </a:t>
            </a:r>
            <a:r>
              <a:rPr lang="en-GB" sz="1500" b="1" dirty="0">
                <a:latin typeface="Consolas" panose="020B0609020204030204" pitchFamily="49" charset="0"/>
              </a:rPr>
              <a:t>print!()</a:t>
            </a:r>
            <a:r>
              <a:rPr lang="en-GB" sz="1500" b="1" dirty="0"/>
              <a:t>, </a:t>
            </a:r>
            <a:r>
              <a:rPr lang="en-GB" sz="1500" b="1" dirty="0" err="1">
                <a:latin typeface="Consolas" panose="020B0609020204030204" pitchFamily="49" charset="0"/>
              </a:rPr>
              <a:t>println</a:t>
            </a:r>
            <a:r>
              <a:rPr lang="en-GB" sz="1500" b="1" dirty="0">
                <a:latin typeface="Consolas" panose="020B0609020204030204" pitchFamily="49" charset="0"/>
              </a:rPr>
              <a:t>!() </a:t>
            </a:r>
            <a:r>
              <a:rPr lang="en-GB" sz="1500" dirty="0"/>
              <a:t>etc.</a:t>
            </a:r>
          </a:p>
          <a:p>
            <a:endParaRPr lang="en-GB" sz="1500" b="1" dirty="0"/>
          </a:p>
          <a:p>
            <a:r>
              <a:rPr lang="en-GB" sz="1500" b="1" dirty="0"/>
              <a:t>Rust macros are more powerful than their C counterparts</a:t>
            </a:r>
          </a:p>
          <a:p>
            <a:pPr marL="285750" indent="-285750">
              <a:buFont typeface="Arial" panose="020B0604020202020204" pitchFamily="34" charset="0"/>
              <a:buChar char="•"/>
            </a:pPr>
            <a:r>
              <a:rPr lang="en-GB" sz="1500" dirty="0"/>
              <a:t>Expand into full source code, not just string pre-processing </a:t>
            </a:r>
          </a:p>
          <a:p>
            <a:pPr marL="285750" indent="-285750">
              <a:buFont typeface="Arial" panose="020B0604020202020204" pitchFamily="34" charset="0"/>
              <a:buChar char="•"/>
            </a:pPr>
            <a:r>
              <a:rPr lang="en-GB" sz="1500" dirty="0"/>
              <a:t>…so no unexpected precedence issues </a:t>
            </a:r>
          </a:p>
          <a:p>
            <a:pPr marL="285750" indent="-285750">
              <a:buFont typeface="Arial" panose="020B0604020202020204" pitchFamily="34" charset="0"/>
              <a:buChar char="•"/>
            </a:pPr>
            <a:endParaRPr lang="en-GB" sz="1500" dirty="0"/>
          </a:p>
          <a:p>
            <a:r>
              <a:rPr lang="en-GB" sz="1500" b="1" dirty="0"/>
              <a:t>Why use a macro?</a:t>
            </a:r>
          </a:p>
          <a:p>
            <a:pPr marL="285750" indent="-285750">
              <a:buFont typeface="Arial" panose="020B0604020202020204" pitchFamily="34" charset="0"/>
              <a:buChar char="•"/>
            </a:pPr>
            <a:r>
              <a:rPr lang="en-GB" sz="1500" dirty="0"/>
              <a:t>An easy way to provide similar functionality for different types of data </a:t>
            </a:r>
          </a:p>
          <a:p>
            <a:pPr marL="628650" indent="-355600">
              <a:buFont typeface="Arial" panose="020B0604020202020204" pitchFamily="34" charset="0"/>
              <a:buChar char="•"/>
            </a:pPr>
            <a:r>
              <a:rPr lang="en-GB" sz="1500" b="1" dirty="0"/>
              <a:t>DRY</a:t>
            </a:r>
            <a:r>
              <a:rPr lang="en-GB" sz="1500" dirty="0"/>
              <a:t> – don't repeat yourself</a:t>
            </a:r>
          </a:p>
          <a:p>
            <a:pPr marL="285750" indent="-285750">
              <a:buFont typeface="Arial" panose="020B0604020202020204" pitchFamily="34" charset="0"/>
              <a:buChar char="•"/>
            </a:pPr>
            <a:r>
              <a:rPr lang="en-GB" sz="1500" dirty="0"/>
              <a:t>Allows us to define a variadic interface</a:t>
            </a:r>
          </a:p>
          <a:p>
            <a:pPr marL="628650" indent="-355600">
              <a:buFont typeface="Arial" panose="020B0604020202020204" pitchFamily="34" charset="0"/>
              <a:buChar char="•"/>
            </a:pPr>
            <a:r>
              <a:rPr lang="en-GB" sz="1500" dirty="0"/>
              <a:t>Something which accepts a </a:t>
            </a:r>
            <a:r>
              <a:rPr lang="en-GB" sz="1500" i="1" dirty="0"/>
              <a:t>flexible number</a:t>
            </a:r>
            <a:r>
              <a:rPr lang="en-GB" sz="1500" dirty="0"/>
              <a:t> of arguments/parameters</a:t>
            </a:r>
          </a:p>
          <a:p>
            <a:pPr marL="628650" indent="-355600">
              <a:buFont typeface="Arial" panose="020B0604020202020204" pitchFamily="34" charset="0"/>
              <a:buChar char="•"/>
            </a:pPr>
            <a:r>
              <a:rPr lang="en-GB" sz="1500" dirty="0"/>
              <a:t>Again, think </a:t>
            </a:r>
            <a:r>
              <a:rPr lang="en-GB" sz="1500" dirty="0">
                <a:latin typeface="Consolas" panose="020B0609020204030204" pitchFamily="49" charset="0"/>
              </a:rPr>
              <a:t>print!()</a:t>
            </a:r>
            <a:r>
              <a:rPr lang="en-GB" sz="1500" dirty="0"/>
              <a:t>, </a:t>
            </a:r>
            <a:r>
              <a:rPr lang="en-GB" sz="1500" dirty="0" err="1">
                <a:latin typeface="Consolas" panose="020B0609020204030204" pitchFamily="49" charset="0"/>
              </a:rPr>
              <a:t>println</a:t>
            </a:r>
            <a:r>
              <a:rPr lang="en-GB" sz="1500" dirty="0">
                <a:latin typeface="Consolas" panose="020B0609020204030204" pitchFamily="49" charset="0"/>
              </a:rPr>
              <a:t>!() </a:t>
            </a:r>
            <a:r>
              <a:rPr lang="en-GB" sz="1500" dirty="0"/>
              <a:t>etc.</a:t>
            </a:r>
          </a:p>
          <a:p>
            <a:endParaRPr lang="en-GB" sz="1500" b="1" dirty="0"/>
          </a:p>
        </p:txBody>
      </p:sp>
      <p:pic>
        <p:nvPicPr>
          <p:cNvPr id="5" name="Picture 4" descr="Computer script on a screen">
            <a:extLst>
              <a:ext uri="{FF2B5EF4-FFF2-40B4-BE49-F238E27FC236}">
                <a16:creationId xmlns:a16="http://schemas.microsoft.com/office/drawing/2014/main" id="{B7AE28E7-F2B7-4650-AA8C-39DAA5CB765B}"/>
              </a:ext>
            </a:extLst>
          </p:cNvPr>
          <p:cNvPicPr>
            <a:picLocks noChangeAspect="1"/>
          </p:cNvPicPr>
          <p:nvPr/>
        </p:nvPicPr>
        <p:blipFill rotWithShape="1">
          <a:blip r:embed="rId3"/>
          <a:srcRect l="14698" r="47369"/>
          <a:stretch/>
        </p:blipFill>
        <p:spPr>
          <a:xfrm>
            <a:off x="10426535" y="0"/>
            <a:ext cx="1765465" cy="6858000"/>
          </a:xfrm>
          <a:prstGeom prst="rect">
            <a:avLst/>
          </a:prstGeom>
        </p:spPr>
      </p:pic>
    </p:spTree>
    <p:extLst>
      <p:ext uri="{BB962C8B-B14F-4D97-AF65-F5344CB8AC3E}">
        <p14:creationId xmlns:p14="http://schemas.microsoft.com/office/powerpoint/2010/main" val="2242611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EA957B-23B7-4D2F-A8BA-F1A3F57AED44}"/>
              </a:ext>
            </a:extLst>
          </p:cNvPr>
          <p:cNvSpPr>
            <a:spLocks noGrp="1"/>
          </p:cNvSpPr>
          <p:nvPr>
            <p:ph type="body" sz="quarter" idx="10"/>
          </p:nvPr>
        </p:nvSpPr>
        <p:spPr/>
        <p:txBody>
          <a:bodyPr/>
          <a:lstStyle/>
          <a:p>
            <a:r>
              <a:rPr lang="en-GB" sz="4000" cap="none" dirty="0"/>
              <a:t>Creating a Declarative Macro</a:t>
            </a:r>
          </a:p>
        </p:txBody>
      </p:sp>
      <p:sp>
        <p:nvSpPr>
          <p:cNvPr id="3" name="Text Placeholder 2">
            <a:extLst>
              <a:ext uri="{FF2B5EF4-FFF2-40B4-BE49-F238E27FC236}">
                <a16:creationId xmlns:a16="http://schemas.microsoft.com/office/drawing/2014/main" id="{81DF13C0-99E8-48FE-8AFB-A40A25F7208E}"/>
              </a:ext>
            </a:extLst>
          </p:cNvPr>
          <p:cNvSpPr>
            <a:spLocks noGrp="1"/>
          </p:cNvSpPr>
          <p:nvPr>
            <p:ph type="body" sz="quarter" idx="15"/>
          </p:nvPr>
        </p:nvSpPr>
        <p:spPr>
          <a:xfrm>
            <a:off x="4823382" y="471210"/>
            <a:ext cx="6826312" cy="4094163"/>
          </a:xfrm>
        </p:spPr>
        <p:txBody>
          <a:bodyPr/>
          <a:lstStyle/>
          <a:p>
            <a:r>
              <a:rPr lang="en-GB" b="1" dirty="0"/>
              <a:t>Macros can be used in two ways:</a:t>
            </a:r>
          </a:p>
          <a:p>
            <a:pPr marL="285750" indent="-285750">
              <a:buFont typeface="Arial" panose="020B0604020202020204" pitchFamily="34" charset="0"/>
              <a:buChar char="•"/>
            </a:pPr>
            <a:r>
              <a:rPr lang="en-GB" b="1" dirty="0"/>
              <a:t>Declaratively </a:t>
            </a:r>
            <a:r>
              <a:rPr lang="en-GB" dirty="0"/>
              <a:t>– to generate a complex expression using simpler "sugar"</a:t>
            </a:r>
          </a:p>
          <a:p>
            <a:pPr marL="285750" indent="-285750">
              <a:buFont typeface="Arial" panose="020B0604020202020204" pitchFamily="34" charset="0"/>
              <a:buChar char="•"/>
            </a:pPr>
            <a:r>
              <a:rPr lang="en-GB" b="1" dirty="0"/>
              <a:t>Procedurally </a:t>
            </a:r>
            <a:r>
              <a:rPr lang="en-GB" dirty="0"/>
              <a:t>– to generate </a:t>
            </a:r>
            <a:r>
              <a:rPr lang="en-GB" b="1" dirty="0"/>
              <a:t>new</a:t>
            </a:r>
            <a:r>
              <a:rPr lang="en-GB" dirty="0"/>
              <a:t> rust code from </a:t>
            </a:r>
            <a:r>
              <a:rPr lang="en-GB" b="1" dirty="0"/>
              <a:t>existing</a:t>
            </a:r>
            <a:r>
              <a:rPr lang="en-GB" dirty="0"/>
              <a:t> rust (essentially "metaprogramming“ which manipulates the AST)</a:t>
            </a:r>
          </a:p>
          <a:p>
            <a:endParaRPr lang="en-GB" dirty="0"/>
          </a:p>
          <a:p>
            <a:r>
              <a:rPr lang="en-GB" b="1" dirty="0"/>
              <a:t>Custom declarative macros are themselves created using a macro!</a:t>
            </a:r>
          </a:p>
          <a:p>
            <a:pPr marL="285750" indent="-285750">
              <a:buFont typeface="Arial" panose="020B0604020202020204" pitchFamily="34" charset="0"/>
              <a:buChar char="•"/>
            </a:pPr>
            <a:r>
              <a:rPr lang="en-GB" dirty="0" err="1">
                <a:latin typeface="Consolas" panose="020B0609020204030204" pitchFamily="49" charset="0"/>
              </a:rPr>
              <a:t>macro_rules</a:t>
            </a:r>
            <a:r>
              <a:rPr lang="en-GB" dirty="0">
                <a:latin typeface="Consolas" panose="020B0609020204030204" pitchFamily="49" charset="0"/>
              </a:rPr>
              <a:t>!</a:t>
            </a:r>
          </a:p>
          <a:p>
            <a:pPr>
              <a:spcBef>
                <a:spcPts val="1200"/>
              </a:spcBef>
            </a:pPr>
            <a:r>
              <a:rPr lang="en-GB" b="1" dirty="0"/>
              <a:t>Let's examine a declarative example first:</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It is possible to generate the expanded code via </a:t>
            </a:r>
            <a:r>
              <a:rPr lang="en-GB" b="1" dirty="0" err="1"/>
              <a:t>rustc</a:t>
            </a:r>
            <a:r>
              <a:rPr lang="en-GB" b="1" dirty="0"/>
              <a:t> or Cargo tool options*</a:t>
            </a:r>
          </a:p>
          <a:p>
            <a:endParaRPr lang="en-GB" b="1" dirty="0"/>
          </a:p>
          <a:p>
            <a:endParaRPr lang="en-GB" b="1" dirty="0"/>
          </a:p>
        </p:txBody>
      </p:sp>
      <p:sp>
        <p:nvSpPr>
          <p:cNvPr id="4" name="TextBox 3">
            <a:extLst>
              <a:ext uri="{FF2B5EF4-FFF2-40B4-BE49-F238E27FC236}">
                <a16:creationId xmlns:a16="http://schemas.microsoft.com/office/drawing/2014/main" id="{6E8B3FD2-1447-4E14-B77E-FE932AA1BAD8}"/>
              </a:ext>
            </a:extLst>
          </p:cNvPr>
          <p:cNvSpPr txBox="1"/>
          <p:nvPr/>
        </p:nvSpPr>
        <p:spPr>
          <a:xfrm>
            <a:off x="4902530" y="3566114"/>
            <a:ext cx="6160471" cy="2434790"/>
          </a:xfrm>
          <a:prstGeom prst="rect">
            <a:avLst/>
          </a:prstGeom>
          <a:solidFill>
            <a:schemeClr val="tx1">
              <a:lumMod val="10000"/>
              <a:lumOff val="90000"/>
            </a:schemeClr>
          </a:solidFill>
        </p:spPr>
        <p:txBody>
          <a:bodyPr vert="horz" wrap="square" lIns="0" tIns="0" rIns="0" bIns="0" rtlCol="0" anchor="t" anchorCtr="0">
            <a:noAutofit/>
          </a:bodyPr>
          <a:lstStyle/>
          <a:p>
            <a:r>
              <a:rPr lang="en-GB" sz="1400" dirty="0" err="1">
                <a:solidFill>
                  <a:srgbClr val="7F7F00"/>
                </a:solidFill>
                <a:latin typeface="Consolas" panose="020B0609020204030204" pitchFamily="49" charset="0"/>
              </a:rPr>
              <a:t>macro_rules</a:t>
            </a:r>
            <a:r>
              <a:rPr lang="en-GB" sz="1400" dirty="0">
                <a:solidFill>
                  <a:srgbClr val="7F7F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err="1">
                <a:solidFill>
                  <a:srgbClr val="000000"/>
                </a:solidFill>
                <a:latin typeface="Consolas" panose="020B0609020204030204" pitchFamily="49" charset="0"/>
              </a:rPr>
              <a:t>mult_as</a:t>
            </a:r>
            <a:r>
              <a:rPr lang="en-GB" sz="140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num1</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expr</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num2</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expr</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tipe</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ty</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=&gt;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p>
          <a:p>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num1</a:t>
            </a:r>
            <a:r>
              <a:rPr lang="pt-BR" sz="1400" b="0" dirty="0">
                <a:solidFill>
                  <a:srgbClr val="808080"/>
                </a:solidFill>
                <a:latin typeface="Consolas" panose="020B0609020204030204" pitchFamily="49" charset="0"/>
              </a:rPr>
              <a:t> </a:t>
            </a:r>
            <a:r>
              <a:rPr lang="pt-BR" sz="1400" b="1" dirty="0">
                <a:solidFill>
                  <a:srgbClr val="00007F"/>
                </a:solidFill>
                <a:latin typeface="Consolas" panose="020B0609020204030204" pitchFamily="49" charset="0"/>
              </a:rPr>
              <a:t>as</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tipe</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num2</a:t>
            </a:r>
            <a:r>
              <a:rPr lang="pt-BR" sz="1400" b="0" dirty="0">
                <a:solidFill>
                  <a:srgbClr val="808080"/>
                </a:solidFill>
                <a:latin typeface="Consolas" panose="020B0609020204030204" pitchFamily="49" charset="0"/>
              </a:rPr>
              <a:t> </a:t>
            </a:r>
            <a:r>
              <a:rPr lang="pt-BR" sz="1400" b="1" dirty="0">
                <a:solidFill>
                  <a:srgbClr val="00007F"/>
                </a:solidFill>
                <a:latin typeface="Consolas" panose="020B0609020204030204" pitchFamily="49" charset="0"/>
              </a:rPr>
              <a:t>as</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tipe</a:t>
            </a:r>
            <a:endParaRPr lang="pt-BR"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0" dirty="0" err="1">
                <a:solidFill>
                  <a:srgbClr val="7F7F00"/>
                </a:solidFill>
                <a:latin typeface="Consolas" panose="020B0609020204030204" pitchFamily="49" charset="0"/>
              </a:rPr>
              <a:t>println</a:t>
            </a:r>
            <a:r>
              <a:rPr lang="en-US" sz="1400" b="0" dirty="0">
                <a:solidFill>
                  <a:srgbClr val="7F7F0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7F7F00"/>
                </a:solidFill>
                <a:latin typeface="Consolas" panose="020B0609020204030204" pitchFamily="49" charset="0"/>
              </a:rPr>
              <a:t>mult_as</a:t>
            </a:r>
            <a:r>
              <a:rPr lang="en-US" sz="1400" b="0" dirty="0">
                <a:solidFill>
                  <a:srgbClr val="7F7F0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007F7F"/>
                </a:solidFill>
                <a:latin typeface="Consolas" panose="020B0609020204030204" pitchFamily="49" charset="0"/>
              </a:rPr>
              <a:t>10</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12.5</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u16</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0" dirty="0" err="1">
                <a:solidFill>
                  <a:srgbClr val="7F7F00"/>
                </a:solidFill>
                <a:latin typeface="Consolas" panose="020B0609020204030204" pitchFamily="49" charset="0"/>
              </a:rPr>
              <a:t>println</a:t>
            </a:r>
            <a:r>
              <a:rPr lang="en-US" sz="1400" b="0" dirty="0">
                <a:solidFill>
                  <a:srgbClr val="7F7F0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7F7F00"/>
                </a:solidFill>
                <a:latin typeface="Consolas" panose="020B0609020204030204" pitchFamily="49" charset="0"/>
              </a:rPr>
              <a:t>mult_as</a:t>
            </a:r>
            <a:r>
              <a:rPr lang="en-US" sz="1400" b="0" dirty="0">
                <a:solidFill>
                  <a:srgbClr val="7F7F0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007F7F"/>
                </a:solidFill>
                <a:latin typeface="Consolas" panose="020B0609020204030204" pitchFamily="49" charset="0"/>
              </a:rPr>
              <a:t>10</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12.5</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US" sz="1400" dirty="0">
              <a:solidFill>
                <a:srgbClr val="808080"/>
              </a:solidFill>
              <a:latin typeface="Consolas" panose="020B0609020204030204" pitchFamily="49" charset="0"/>
            </a:endParaRPr>
          </a:p>
        </p:txBody>
      </p:sp>
      <p:sp>
        <p:nvSpPr>
          <p:cNvPr id="6" name="TextBox 5">
            <a:extLst>
              <a:ext uri="{FF2B5EF4-FFF2-40B4-BE49-F238E27FC236}">
                <a16:creationId xmlns:a16="http://schemas.microsoft.com/office/drawing/2014/main" id="{C12F87CC-345D-47CB-8DAB-8897D74AF14E}"/>
              </a:ext>
            </a:extLst>
          </p:cNvPr>
          <p:cNvSpPr txBox="1"/>
          <p:nvPr/>
        </p:nvSpPr>
        <p:spPr>
          <a:xfrm>
            <a:off x="10848479" y="5335515"/>
            <a:ext cx="801215" cy="584775"/>
          </a:xfrm>
          <a:prstGeom prst="rect">
            <a:avLst/>
          </a:prstGeom>
          <a:solidFill>
            <a:srgbClr val="000000"/>
          </a:solidFill>
        </p:spPr>
        <p:txBody>
          <a:bodyPr wrap="square">
            <a:spAutoFit/>
          </a:bodyPr>
          <a:lstStyle/>
          <a:p>
            <a:r>
              <a:rPr lang="en-GB" sz="1600" dirty="0">
                <a:solidFill>
                  <a:schemeClr val="bg1"/>
                </a:solidFill>
                <a:latin typeface="Consolas" panose="020B0609020204030204" pitchFamily="49" charset="0"/>
              </a:rPr>
              <a:t>120</a:t>
            </a:r>
          </a:p>
          <a:p>
            <a:r>
              <a:rPr lang="en-GB" sz="1600" dirty="0">
                <a:solidFill>
                  <a:schemeClr val="bg1"/>
                </a:solidFill>
                <a:latin typeface="Consolas" panose="020B0609020204030204" pitchFamily="49" charset="0"/>
              </a:rPr>
              <a:t>125</a:t>
            </a:r>
          </a:p>
        </p:txBody>
      </p:sp>
      <p:sp>
        <p:nvSpPr>
          <p:cNvPr id="7" name="TextBox 6">
            <a:extLst>
              <a:ext uri="{FF2B5EF4-FFF2-40B4-BE49-F238E27FC236}">
                <a16:creationId xmlns:a16="http://schemas.microsoft.com/office/drawing/2014/main" id="{C9B206DF-B656-4F75-A893-A43BE2F07AB7}"/>
              </a:ext>
            </a:extLst>
          </p:cNvPr>
          <p:cNvSpPr txBox="1"/>
          <p:nvPr/>
        </p:nvSpPr>
        <p:spPr>
          <a:xfrm>
            <a:off x="9586531" y="5332776"/>
            <a:ext cx="1192213" cy="338554"/>
          </a:xfrm>
          <a:prstGeom prst="rect">
            <a:avLst/>
          </a:prstGeom>
          <a:solidFill>
            <a:srgbClr val="00B050"/>
          </a:solidFill>
        </p:spPr>
        <p:txBody>
          <a:bodyPr wrap="square">
            <a:spAutoFit/>
          </a:bodyPr>
          <a:lstStyle/>
          <a:p>
            <a:pPr algn="ctr"/>
            <a:r>
              <a:rPr lang="en-GB" sz="1600" dirty="0">
                <a:solidFill>
                  <a:schemeClr val="bg1"/>
                </a:solidFill>
              </a:rPr>
              <a:t>STDOUT </a:t>
            </a:r>
          </a:p>
        </p:txBody>
      </p:sp>
      <p:pic>
        <p:nvPicPr>
          <p:cNvPr id="8" name="Picture 2" descr="Rust Programming language Logo Machine learning Haskell, crab, animals ...">
            <a:extLst>
              <a:ext uri="{FF2B5EF4-FFF2-40B4-BE49-F238E27FC236}">
                <a16:creationId xmlns:a16="http://schemas.microsoft.com/office/drawing/2014/main" id="{7FA54D74-CDA5-FAA0-10B3-9D22B2CA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3001" y="3347978"/>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756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4000" cap="none" dirty="0"/>
              <a:t>Macros with Multiple Expressions</a:t>
            </a:r>
          </a:p>
        </p:txBody>
      </p:sp>
      <p:sp>
        <p:nvSpPr>
          <p:cNvPr id="3" name="Text Placeholder 2"/>
          <p:cNvSpPr>
            <a:spLocks noGrp="1"/>
          </p:cNvSpPr>
          <p:nvPr>
            <p:ph type="body" sz="quarter" idx="15"/>
          </p:nvPr>
        </p:nvSpPr>
        <p:spPr>
          <a:xfrm>
            <a:off x="4596266" y="370270"/>
            <a:ext cx="7176633" cy="4094163"/>
          </a:xfrm>
        </p:spPr>
        <p:txBody>
          <a:bodyPr/>
          <a:lstStyle/>
          <a:p>
            <a:r>
              <a:rPr lang="en-GB" b="1" dirty="0"/>
              <a:t>It’s possible to create a Macro which matches against multiple expressions passed in the argument:</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Uses asterisks to indicate multiple arguments are to be processed</a:t>
            </a:r>
          </a:p>
          <a:p>
            <a:pPr marL="285750" indent="-285750">
              <a:buFont typeface="Arial" panose="020B0604020202020204" pitchFamily="34" charset="0"/>
              <a:buChar char="•"/>
            </a:pPr>
            <a:r>
              <a:rPr lang="en-GB" dirty="0"/>
              <a:t>Note the trailing one!</a:t>
            </a:r>
          </a:p>
          <a:p>
            <a:endParaRPr lang="en-GB" dirty="0"/>
          </a:p>
        </p:txBody>
      </p:sp>
      <p:sp>
        <p:nvSpPr>
          <p:cNvPr id="4" name="TextBox 3">
            <a:extLst>
              <a:ext uri="{FF2B5EF4-FFF2-40B4-BE49-F238E27FC236}">
                <a16:creationId xmlns:a16="http://schemas.microsoft.com/office/drawing/2014/main" id="{6E8B3FD2-1447-4E14-B77E-FE932AA1BAD8}"/>
              </a:ext>
            </a:extLst>
          </p:cNvPr>
          <p:cNvSpPr txBox="1"/>
          <p:nvPr/>
        </p:nvSpPr>
        <p:spPr>
          <a:xfrm>
            <a:off x="4596266" y="1104442"/>
            <a:ext cx="6747163" cy="3581858"/>
          </a:xfrm>
          <a:prstGeom prst="rect">
            <a:avLst/>
          </a:prstGeom>
          <a:solidFill>
            <a:schemeClr val="tx1">
              <a:lumMod val="10000"/>
              <a:lumOff val="90000"/>
            </a:schemeClr>
          </a:solidFill>
        </p:spPr>
        <p:txBody>
          <a:bodyPr vert="horz" wrap="square" lIns="0" tIns="0" rIns="0" bIns="0" rtlCol="0" anchor="t" anchorCtr="0">
            <a:noAutofit/>
          </a:bodyPr>
          <a:lstStyle/>
          <a:p>
            <a:r>
              <a:rPr lang="en-GB" sz="1400" dirty="0" err="1">
                <a:latin typeface="Consolas" panose="020B0609020204030204" pitchFamily="49" charset="0"/>
              </a:rPr>
              <a:t>macro_rules</a:t>
            </a:r>
            <a:r>
              <a:rPr lang="en-GB" sz="1400" dirty="0">
                <a:latin typeface="Consolas" panose="020B0609020204030204" pitchFamily="49" charset="0"/>
              </a:rPr>
              <a:t>! heading {</a:t>
            </a:r>
          </a:p>
          <a:p>
            <a:r>
              <a:rPr lang="en-GB" sz="1400" dirty="0">
                <a:latin typeface="Consolas" panose="020B0609020204030204" pitchFamily="49" charset="0"/>
              </a:rPr>
              <a:t>    </a:t>
            </a:r>
            <a:r>
              <a:rPr lang="en-GB" sz="1400" dirty="0">
                <a:solidFill>
                  <a:srgbClr val="FF0000"/>
                </a:solidFill>
                <a:latin typeface="Consolas" panose="020B0609020204030204" pitchFamily="49" charset="0"/>
              </a:rPr>
              <a:t>// match rule for supporting multiple expressions</a:t>
            </a:r>
          </a:p>
          <a:p>
            <a:r>
              <a:rPr lang="en-GB" sz="1400" dirty="0">
                <a:latin typeface="Consolas" panose="020B0609020204030204" pitchFamily="49" charset="0"/>
              </a:rPr>
              <a:t>    ($($</a:t>
            </a:r>
            <a:r>
              <a:rPr lang="en-GB" sz="1400" dirty="0" err="1">
                <a:latin typeface="Consolas" panose="020B0609020204030204" pitchFamily="49" charset="0"/>
              </a:rPr>
              <a:t>x:expr</a:t>
            </a:r>
            <a:r>
              <a:rPr lang="en-GB" sz="1400" dirty="0">
                <a:latin typeface="Consolas" panose="020B0609020204030204" pitchFamily="49" charset="0"/>
              </a:rPr>
              <a:t>),</a:t>
            </a:r>
            <a:r>
              <a:rPr lang="en-GB" sz="1400" b="1" dirty="0">
                <a:latin typeface="Consolas" panose="020B0609020204030204" pitchFamily="49" charset="0"/>
              </a:rPr>
              <a:t>*</a:t>
            </a:r>
            <a:r>
              <a:rPr lang="en-GB" sz="1400" dirty="0">
                <a:latin typeface="Consolas" panose="020B0609020204030204" pitchFamily="49" charset="0"/>
              </a:rPr>
              <a:t>) =&gt; {</a:t>
            </a:r>
          </a:p>
          <a:p>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println</a:t>
            </a:r>
            <a:r>
              <a:rPr lang="en-GB" sz="1400" dirty="0">
                <a:latin typeface="Consolas" panose="020B0609020204030204" pitchFamily="49" charset="0"/>
              </a:rPr>
              <a:t>!(</a:t>
            </a:r>
            <a:r>
              <a:rPr lang="en-GB" sz="1400" dirty="0">
                <a:solidFill>
                  <a:srgbClr val="7030A0"/>
                </a:solidFill>
                <a:latin typeface="Consolas" panose="020B0609020204030204" pitchFamily="49" charset="0"/>
              </a:rPr>
              <a:t>"{:*^40}"</a:t>
            </a:r>
            <a:r>
              <a:rPr lang="en-GB" sz="1400" dirty="0">
                <a:latin typeface="Consolas" panose="020B0609020204030204" pitchFamily="49" charset="0"/>
              </a:rPr>
              <a:t>, $x);</a:t>
            </a:r>
          </a:p>
          <a:p>
            <a:r>
              <a:rPr lang="en-GB" sz="1400" dirty="0">
                <a:latin typeface="Consolas" panose="020B0609020204030204" pitchFamily="49" charset="0"/>
              </a:rPr>
              <a:t>        )*</a:t>
            </a:r>
          </a:p>
          <a:p>
            <a:r>
              <a:rPr lang="en-GB" sz="1400" dirty="0">
                <a:latin typeface="Consolas" panose="020B0609020204030204" pitchFamily="49" charset="0"/>
              </a:rPr>
              <a:t>    };</a:t>
            </a:r>
          </a:p>
          <a:p>
            <a:r>
              <a:rPr lang="en-GB" sz="1400" dirty="0">
                <a:latin typeface="Consolas" panose="020B0609020204030204" pitchFamily="49" charset="0"/>
              </a:rPr>
              <a:t>}</a:t>
            </a:r>
          </a:p>
          <a:p>
            <a:endParaRPr lang="en-GB" sz="1400" dirty="0">
              <a:latin typeface="Consolas" panose="020B0609020204030204" pitchFamily="49" charset="0"/>
            </a:endParaRPr>
          </a:p>
          <a:p>
            <a:r>
              <a:rPr lang="en-GB" sz="1400" dirty="0" err="1">
                <a:solidFill>
                  <a:srgbClr val="7F7F00"/>
                </a:solidFill>
                <a:latin typeface="Consolas" panose="020B0609020204030204" pitchFamily="49" charset="0"/>
              </a:rPr>
              <a:t>fn</a:t>
            </a:r>
            <a:r>
              <a:rPr lang="en-GB" sz="1400" dirty="0">
                <a:solidFill>
                  <a:srgbClr val="7F7F00"/>
                </a:solidFill>
                <a:latin typeface="Consolas" panose="020B0609020204030204" pitchFamily="49" charset="0"/>
              </a:rPr>
              <a:t> </a:t>
            </a:r>
            <a:r>
              <a:rPr lang="en-GB" sz="1400" dirty="0">
                <a:latin typeface="Consolas" panose="020B0609020204030204" pitchFamily="49" charset="0"/>
              </a:rPr>
              <a:t>main() {</a:t>
            </a:r>
          </a:p>
          <a:p>
            <a:r>
              <a:rPr lang="en-GB" sz="1400" dirty="0">
                <a:latin typeface="Consolas" panose="020B0609020204030204" pitchFamily="49" charset="0"/>
              </a:rPr>
              <a:t>    </a:t>
            </a:r>
            <a:r>
              <a:rPr lang="en-GB" sz="1400" dirty="0">
                <a:solidFill>
                  <a:srgbClr val="FF0000"/>
                </a:solidFill>
                <a:latin typeface="Consolas" panose="020B0609020204030204" pitchFamily="49" charset="0"/>
              </a:rPr>
              <a:t>// Calls our macro with (potentially) multiple arguments</a:t>
            </a:r>
          </a:p>
          <a:p>
            <a:r>
              <a:rPr lang="en-GB" sz="1400" dirty="0">
                <a:latin typeface="Consolas" panose="020B0609020204030204" pitchFamily="49" charset="0"/>
              </a:rPr>
              <a:t>    heading!(</a:t>
            </a:r>
            <a:r>
              <a:rPr lang="en-GB" sz="1400" dirty="0">
                <a:solidFill>
                  <a:srgbClr val="7030A0"/>
                </a:solidFill>
                <a:latin typeface="Consolas" panose="020B0609020204030204" pitchFamily="49" charset="0"/>
              </a:rPr>
              <a:t>"Ron"</a:t>
            </a:r>
            <a:r>
              <a:rPr lang="en-GB" sz="1400" dirty="0">
                <a:latin typeface="Consolas" panose="020B0609020204030204" pitchFamily="49" charset="0"/>
              </a:rPr>
              <a:t>);</a:t>
            </a:r>
          </a:p>
          <a:p>
            <a:r>
              <a:rPr lang="en-GB" sz="1400" dirty="0">
                <a:latin typeface="Consolas" panose="020B0609020204030204" pitchFamily="49" charset="0"/>
              </a:rPr>
              <a:t>    heading!(</a:t>
            </a:r>
            <a:r>
              <a:rPr lang="en-GB" sz="1400" dirty="0">
                <a:solidFill>
                  <a:srgbClr val="7030A0"/>
                </a:solidFill>
                <a:latin typeface="Consolas" panose="020B0609020204030204" pitchFamily="49" charset="0"/>
              </a:rPr>
              <a:t>"Frank"</a:t>
            </a:r>
            <a:r>
              <a:rPr lang="en-GB" sz="1400" dirty="0">
                <a:latin typeface="Consolas" panose="020B0609020204030204" pitchFamily="49" charset="0"/>
              </a:rPr>
              <a:t>, 2, 3.8);</a:t>
            </a:r>
          </a:p>
          <a:p>
            <a:r>
              <a:rPr lang="en-GB" sz="1400" dirty="0">
                <a:latin typeface="Consolas" panose="020B0609020204030204" pitchFamily="49" charset="0"/>
              </a:rPr>
              <a:t>}</a:t>
            </a:r>
            <a:endParaRPr lang="en-US" sz="1400" dirty="0">
              <a:latin typeface="Consolas" panose="020B0609020204030204" pitchFamily="49" charset="0"/>
            </a:endParaRPr>
          </a:p>
        </p:txBody>
      </p:sp>
      <p:sp>
        <p:nvSpPr>
          <p:cNvPr id="5" name="TextBox 4">
            <a:extLst>
              <a:ext uri="{FF2B5EF4-FFF2-40B4-BE49-F238E27FC236}">
                <a16:creationId xmlns:a16="http://schemas.microsoft.com/office/drawing/2014/main" id="{C12F87CC-345D-47CB-8DAB-8897D74AF14E}"/>
              </a:ext>
            </a:extLst>
          </p:cNvPr>
          <p:cNvSpPr txBox="1"/>
          <p:nvPr/>
        </p:nvSpPr>
        <p:spPr>
          <a:xfrm>
            <a:off x="6424645" y="4527658"/>
            <a:ext cx="4678784" cy="1077218"/>
          </a:xfrm>
          <a:prstGeom prst="rect">
            <a:avLst/>
          </a:prstGeom>
          <a:solidFill>
            <a:srgbClr val="000000"/>
          </a:solidFill>
        </p:spPr>
        <p:txBody>
          <a:bodyPr wrap="square">
            <a:spAutoFit/>
          </a:bodyPr>
          <a:lstStyle/>
          <a:p>
            <a:r>
              <a:rPr lang="en-GB" sz="1600" dirty="0">
                <a:solidFill>
                  <a:schemeClr val="bg1"/>
                </a:solidFill>
                <a:latin typeface="Consolas" panose="020B0609020204030204" pitchFamily="49" charset="0"/>
              </a:rPr>
              <a:t>******************Ron*******************</a:t>
            </a:r>
          </a:p>
          <a:p>
            <a:r>
              <a:rPr lang="en-GB" sz="1600" dirty="0">
                <a:solidFill>
                  <a:schemeClr val="bg1"/>
                </a:solidFill>
                <a:latin typeface="Consolas" panose="020B0609020204030204" pitchFamily="49" charset="0"/>
              </a:rPr>
              <a:t>*****************Frank******************</a:t>
            </a:r>
          </a:p>
          <a:p>
            <a:r>
              <a:rPr lang="en-GB" sz="1600" dirty="0">
                <a:solidFill>
                  <a:schemeClr val="bg1"/>
                </a:solidFill>
                <a:latin typeface="Consolas" panose="020B0609020204030204" pitchFamily="49" charset="0"/>
              </a:rPr>
              <a:t>*******************2********************</a:t>
            </a:r>
          </a:p>
          <a:p>
            <a:r>
              <a:rPr lang="en-GB" sz="1600" dirty="0">
                <a:solidFill>
                  <a:schemeClr val="bg1"/>
                </a:solidFill>
                <a:latin typeface="Consolas" panose="020B0609020204030204" pitchFamily="49" charset="0"/>
              </a:rPr>
              <a:t>******************3.8*******************</a:t>
            </a:r>
          </a:p>
        </p:txBody>
      </p:sp>
      <p:sp>
        <p:nvSpPr>
          <p:cNvPr id="6" name="TextBox 5">
            <a:extLst>
              <a:ext uri="{FF2B5EF4-FFF2-40B4-BE49-F238E27FC236}">
                <a16:creationId xmlns:a16="http://schemas.microsoft.com/office/drawing/2014/main" id="{C9B206DF-B656-4F75-A893-A43BE2F07AB7}"/>
              </a:ext>
            </a:extLst>
          </p:cNvPr>
          <p:cNvSpPr txBox="1"/>
          <p:nvPr/>
        </p:nvSpPr>
        <p:spPr>
          <a:xfrm>
            <a:off x="5130760" y="4527658"/>
            <a:ext cx="1192213" cy="338554"/>
          </a:xfrm>
          <a:prstGeom prst="rect">
            <a:avLst/>
          </a:prstGeom>
          <a:solidFill>
            <a:srgbClr val="00B050"/>
          </a:solidFill>
        </p:spPr>
        <p:txBody>
          <a:bodyPr wrap="square">
            <a:spAutoFit/>
          </a:bodyPr>
          <a:lstStyle/>
          <a:p>
            <a:pPr algn="ctr"/>
            <a:r>
              <a:rPr lang="en-GB" sz="1600" dirty="0">
                <a:solidFill>
                  <a:schemeClr val="bg1"/>
                </a:solidFill>
              </a:rPr>
              <a:t>STDOUT </a:t>
            </a:r>
          </a:p>
        </p:txBody>
      </p:sp>
      <p:pic>
        <p:nvPicPr>
          <p:cNvPr id="7" name="Picture 2" descr="Rust Programming language Logo Machine learning Haskell, crab, animals ...">
            <a:extLst>
              <a:ext uri="{FF2B5EF4-FFF2-40B4-BE49-F238E27FC236}">
                <a16:creationId xmlns:a16="http://schemas.microsoft.com/office/drawing/2014/main" id="{7FA54D74-CDA5-FAA0-10B3-9D22B2CA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3054" y="1104442"/>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67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9DF803-6148-8E28-E199-3C5E7C1DB689}"/>
              </a:ext>
            </a:extLst>
          </p:cNvPr>
          <p:cNvSpPr>
            <a:spLocks noGrp="1"/>
          </p:cNvSpPr>
          <p:nvPr>
            <p:ph type="body" sz="quarter" idx="10"/>
          </p:nvPr>
        </p:nvSpPr>
        <p:spPr/>
        <p:txBody>
          <a:bodyPr/>
          <a:lstStyle/>
          <a:p>
            <a:r>
              <a:rPr lang="en-GB" sz="4400" cap="none" dirty="0"/>
              <a:t>Macros can be Called Recursively</a:t>
            </a:r>
          </a:p>
        </p:txBody>
      </p:sp>
      <p:sp>
        <p:nvSpPr>
          <p:cNvPr id="3" name="Text Placeholder 2">
            <a:extLst>
              <a:ext uri="{FF2B5EF4-FFF2-40B4-BE49-F238E27FC236}">
                <a16:creationId xmlns:a16="http://schemas.microsoft.com/office/drawing/2014/main" id="{01CE8EA0-5FC9-A967-A470-9A9FF49711A0}"/>
              </a:ext>
            </a:extLst>
          </p:cNvPr>
          <p:cNvSpPr>
            <a:spLocks noGrp="1"/>
          </p:cNvSpPr>
          <p:nvPr>
            <p:ph type="body" sz="quarter" idx="15"/>
          </p:nvPr>
        </p:nvSpPr>
        <p:spPr>
          <a:xfrm>
            <a:off x="4691450" y="346374"/>
            <a:ext cx="7017330" cy="4094163"/>
          </a:xfrm>
        </p:spPr>
        <p:txBody>
          <a:bodyPr/>
          <a:lstStyle/>
          <a:p>
            <a:r>
              <a:rPr lang="en-GB" dirty="0"/>
              <a:t>Macros can even be used </a:t>
            </a:r>
            <a:r>
              <a:rPr lang="en-GB" b="1" dirty="0"/>
              <a:t>recursively</a:t>
            </a:r>
            <a:r>
              <a:rPr lang="en-GB" dirty="0"/>
              <a:t>…</a:t>
            </a:r>
          </a:p>
        </p:txBody>
      </p:sp>
      <p:sp>
        <p:nvSpPr>
          <p:cNvPr id="4" name="TextBox 3">
            <a:extLst>
              <a:ext uri="{FF2B5EF4-FFF2-40B4-BE49-F238E27FC236}">
                <a16:creationId xmlns:a16="http://schemas.microsoft.com/office/drawing/2014/main" id="{A5962345-AB18-92A5-AB33-4F2EF72B4888}"/>
              </a:ext>
            </a:extLst>
          </p:cNvPr>
          <p:cNvSpPr txBox="1"/>
          <p:nvPr/>
        </p:nvSpPr>
        <p:spPr>
          <a:xfrm>
            <a:off x="4712051" y="739410"/>
            <a:ext cx="6726563" cy="4697745"/>
          </a:xfrm>
          <a:prstGeom prst="rect">
            <a:avLst/>
          </a:prstGeom>
          <a:solidFill>
            <a:schemeClr val="tx1">
              <a:lumMod val="10000"/>
              <a:lumOff val="90000"/>
            </a:schemeClr>
          </a:solidFill>
        </p:spPr>
        <p:txBody>
          <a:bodyPr vert="horz" wrap="square" lIns="0" tIns="0" rIns="0" bIns="0" rtlCol="0" anchor="t" anchorCtr="0">
            <a:noAutofit/>
          </a:bodyPr>
          <a:lstStyle/>
          <a:p>
            <a:r>
              <a:rPr lang="en-US" sz="1400" dirty="0">
                <a:solidFill>
                  <a:srgbClr val="007F00"/>
                </a:solidFill>
                <a:latin typeface="Consolas" panose="020B0609020204030204" pitchFamily="49" charset="0"/>
              </a:rPr>
              <a:t>// Macro declaration with a difference…</a:t>
            </a:r>
          </a:p>
          <a:p>
            <a:endParaRPr lang="en-US" sz="1400" dirty="0">
              <a:solidFill>
                <a:srgbClr val="808080"/>
              </a:solidFill>
              <a:latin typeface="Consolas" panose="020B0609020204030204" pitchFamily="49" charset="0"/>
            </a:endParaRPr>
          </a:p>
          <a:p>
            <a:r>
              <a:rPr lang="en-GB" sz="1400" dirty="0" err="1">
                <a:solidFill>
                  <a:srgbClr val="7F7F00"/>
                </a:solidFill>
                <a:latin typeface="Consolas" panose="020B0609020204030204" pitchFamily="49" charset="0"/>
              </a:rPr>
              <a:t>macro_rules</a:t>
            </a:r>
            <a:r>
              <a:rPr lang="en-GB" sz="1400" dirty="0">
                <a:solidFill>
                  <a:srgbClr val="7F7F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sum</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US" sz="1400" dirty="0">
                <a:solidFill>
                  <a:srgbClr val="808080"/>
                </a:solidFill>
                <a:latin typeface="Consolas" panose="020B0609020204030204" pitchFamily="49" charset="0"/>
              </a:rPr>
              <a:t>    </a:t>
            </a:r>
            <a:r>
              <a:rPr lang="en-US" sz="1400" dirty="0">
                <a:solidFill>
                  <a:srgbClr val="007F00"/>
                </a:solidFill>
                <a:latin typeface="Consolas" panose="020B0609020204030204" pitchFamily="49" charset="0"/>
              </a:rPr>
              <a:t>// match rule when there's one argument</a:t>
            </a:r>
            <a:endParaRPr lang="en-US" sz="140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a:expr</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=&gt;</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a:t>
            </a:r>
            <a:endParaRPr lang="en-GB" sz="140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p>
          <a:p>
            <a:r>
              <a:rPr lang="en-US" sz="1400" dirty="0">
                <a:solidFill>
                  <a:srgbClr val="808080"/>
                </a:solidFill>
                <a:latin typeface="Consolas" panose="020B0609020204030204" pitchFamily="49" charset="0"/>
              </a:rPr>
              <a:t>    </a:t>
            </a:r>
            <a:r>
              <a:rPr lang="en-US" sz="1400" dirty="0">
                <a:solidFill>
                  <a:srgbClr val="007F00"/>
                </a:solidFill>
                <a:latin typeface="Consolas" panose="020B0609020204030204" pitchFamily="49" charset="0"/>
              </a:rPr>
              <a:t>// match rule when there are multiple arguments present</a:t>
            </a:r>
            <a:endParaRPr lang="en-US" sz="140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a:expr</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r>
              <a:rPr lang="en-GB" sz="1400" dirty="0" err="1">
                <a:solidFill>
                  <a:srgbClr val="000000"/>
                </a:solidFill>
                <a:latin typeface="Consolas" panose="020B0609020204030204" pitchFamily="49" charset="0"/>
              </a:rPr>
              <a:t>rest:expr</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=&gt;</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US" sz="1400" dirty="0">
                <a:solidFill>
                  <a:srgbClr val="808080"/>
                </a:solidFill>
                <a:latin typeface="Consolas" panose="020B0609020204030204" pitchFamily="49" charset="0"/>
              </a:rPr>
              <a:t>        </a:t>
            </a:r>
            <a:r>
              <a:rPr lang="en-US" sz="1400" dirty="0">
                <a:solidFill>
                  <a:srgbClr val="000000"/>
                </a:solidFill>
                <a:latin typeface="Consolas" panose="020B0609020204030204" pitchFamily="49" charset="0"/>
              </a:rPr>
              <a:t>$a</a:t>
            </a:r>
            <a:r>
              <a:rPr lang="en-US" sz="1400" dirty="0">
                <a:solidFill>
                  <a:srgbClr val="808080"/>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 </a:t>
            </a:r>
            <a:r>
              <a:rPr lang="en-US" sz="1400" dirty="0">
                <a:solidFill>
                  <a:srgbClr val="7F7F00"/>
                </a:solidFill>
                <a:latin typeface="Consolas" panose="020B0609020204030204" pitchFamily="49" charset="0"/>
              </a:rPr>
              <a:t>sum!</a:t>
            </a:r>
            <a:r>
              <a:rPr lang="en-US" sz="1400" dirty="0">
                <a:solidFill>
                  <a:srgbClr val="000000"/>
                </a:solidFill>
                <a:latin typeface="Consolas" panose="020B0609020204030204" pitchFamily="49" charset="0"/>
              </a:rPr>
              <a:t>($($rest),*)</a:t>
            </a:r>
            <a:r>
              <a:rPr lang="en-US" sz="1400" dirty="0">
                <a:solidFill>
                  <a:srgbClr val="808080"/>
                </a:solidFill>
                <a:latin typeface="Consolas" panose="020B0609020204030204" pitchFamily="49" charset="0"/>
              </a:rPr>
              <a:t>  </a:t>
            </a:r>
            <a:r>
              <a:rPr lang="en-US" sz="1400" dirty="0">
                <a:solidFill>
                  <a:srgbClr val="007F00"/>
                </a:solidFill>
                <a:latin typeface="Consolas" panose="020B0609020204030204" pitchFamily="49" charset="0"/>
              </a:rPr>
              <a:t>// A recursive call to sum the rest</a:t>
            </a:r>
            <a:endParaRPr lang="en-US" sz="140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endParaRPr lang="en-GB" sz="1400" dirty="0">
              <a:solidFill>
                <a:srgbClr val="808080"/>
              </a:solidFill>
              <a:latin typeface="Consolas" panose="020B0609020204030204" pitchFamily="49" charset="0"/>
            </a:endParaRPr>
          </a:p>
          <a:p>
            <a:r>
              <a:rPr lang="en-GB" sz="1400" dirty="0" err="1">
                <a:solidFill>
                  <a:srgbClr val="00007F"/>
                </a:solidFill>
                <a:latin typeface="Consolas" panose="020B0609020204030204" pitchFamily="49" charset="0"/>
              </a:rPr>
              <a:t>fn</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main()</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dirty="0">
                <a:solidFill>
                  <a:srgbClr val="00007F"/>
                </a:solidFill>
                <a:latin typeface="Consolas" panose="020B0609020204030204" pitchFamily="49" charset="0"/>
              </a:rPr>
              <a:t>let</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result</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7F7F00"/>
                </a:solidFill>
                <a:latin typeface="Consolas" panose="020B0609020204030204" pitchFamily="49" charset="0"/>
              </a:rPr>
              <a:t>sum!</a:t>
            </a:r>
            <a:r>
              <a:rPr lang="en-GB" sz="1400" dirty="0">
                <a:solidFill>
                  <a:srgbClr val="000000"/>
                </a:solidFill>
                <a:latin typeface="Consolas" panose="020B0609020204030204" pitchFamily="49" charset="0"/>
              </a:rPr>
              <a:t>(</a:t>
            </a:r>
            <a:r>
              <a:rPr lang="en-GB" sz="1400" dirty="0">
                <a:solidFill>
                  <a:srgbClr val="007F7F"/>
                </a:solidFill>
                <a:latin typeface="Consolas" panose="020B0609020204030204" pitchFamily="49" charset="0"/>
              </a:rPr>
              <a:t>1</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7F7F"/>
                </a:solidFill>
                <a:latin typeface="Consolas" panose="020B0609020204030204" pitchFamily="49" charset="0"/>
              </a:rPr>
              <a:t>2</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7F7F"/>
                </a:solidFill>
                <a:latin typeface="Consolas" panose="020B0609020204030204" pitchFamily="49" charset="0"/>
              </a:rPr>
              <a:t>3</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7F7F"/>
                </a:solidFill>
                <a:latin typeface="Consolas" panose="020B0609020204030204" pitchFamily="49" charset="0"/>
              </a:rPr>
              <a:t>4</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7F7F"/>
                </a:solidFill>
                <a:latin typeface="Consolas" panose="020B0609020204030204" pitchFamily="49" charset="0"/>
              </a:rPr>
              <a:t>5</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US" sz="1400" dirty="0">
                <a:solidFill>
                  <a:srgbClr val="808080"/>
                </a:solidFill>
                <a:latin typeface="Consolas" panose="020B0609020204030204" pitchFamily="49" charset="0"/>
              </a:rPr>
              <a:t>    </a:t>
            </a:r>
            <a:r>
              <a:rPr lang="en-US" sz="1400" dirty="0" err="1">
                <a:solidFill>
                  <a:srgbClr val="7F7F00"/>
                </a:solidFill>
                <a:latin typeface="Consolas" panose="020B0609020204030204" pitchFamily="49" charset="0"/>
              </a:rPr>
              <a:t>println</a:t>
            </a:r>
            <a:r>
              <a:rPr lang="en-US" sz="1400" dirty="0">
                <a:solidFill>
                  <a:srgbClr val="7F7F0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a:solidFill>
                  <a:srgbClr val="7F007F"/>
                </a:solidFill>
                <a:latin typeface="Consolas" panose="020B0609020204030204" pitchFamily="49" charset="0"/>
              </a:rPr>
              <a:t>"The sum is: {result}"</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  </a:t>
            </a:r>
          </a:p>
          <a:p>
            <a:endParaRPr lang="en-GB" sz="1400" dirty="0">
              <a:solidFill>
                <a:srgbClr val="808080"/>
              </a:solidFill>
              <a:latin typeface="Consolas" panose="020B0609020204030204" pitchFamily="49" charset="0"/>
            </a:endParaRPr>
          </a:p>
          <a:p>
            <a:r>
              <a:rPr lang="en-GB" sz="1400" dirty="0">
                <a:solidFill>
                  <a:srgbClr val="808080"/>
                </a:solidFill>
                <a:latin typeface="Consolas" panose="020B0609020204030204" pitchFamily="49" charset="0"/>
              </a:rPr>
              <a:t>    </a:t>
            </a:r>
            <a:r>
              <a:rPr lang="en-GB" sz="1400" dirty="0">
                <a:solidFill>
                  <a:srgbClr val="00007F"/>
                </a:solidFill>
                <a:latin typeface="Consolas" panose="020B0609020204030204" pitchFamily="49" charset="0"/>
              </a:rPr>
              <a:t>let</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result2</a:t>
            </a:r>
            <a:r>
              <a:rPr lang="en-GB" sz="1400" dirty="0">
                <a:solidFill>
                  <a:srgbClr val="808080"/>
                </a:solidFill>
                <a:latin typeface="Consolas" panose="020B0609020204030204" pitchFamily="49" charset="0"/>
              </a:rPr>
              <a:t> </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7F7F00"/>
                </a:solidFill>
                <a:latin typeface="Consolas" panose="020B0609020204030204" pitchFamily="49" charset="0"/>
              </a:rPr>
              <a:t>sum!</a:t>
            </a:r>
            <a:r>
              <a:rPr lang="en-GB" sz="1400" dirty="0">
                <a:solidFill>
                  <a:srgbClr val="000000"/>
                </a:solidFill>
                <a:latin typeface="Consolas" panose="020B0609020204030204" pitchFamily="49" charset="0"/>
              </a:rPr>
              <a:t>(</a:t>
            </a:r>
            <a:r>
              <a:rPr lang="en-GB" sz="1400" dirty="0">
                <a:solidFill>
                  <a:srgbClr val="007F7F"/>
                </a:solidFill>
                <a:latin typeface="Consolas" panose="020B0609020204030204" pitchFamily="49" charset="0"/>
              </a:rPr>
              <a:t>10</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7F7F"/>
                </a:solidFill>
                <a:latin typeface="Consolas" panose="020B0609020204030204" pitchFamily="49" charset="0"/>
              </a:rPr>
              <a:t>20</a:t>
            </a:r>
            <a:r>
              <a:rPr lang="en-GB" sz="1400" dirty="0">
                <a:solidFill>
                  <a:srgbClr val="0000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a:solidFill>
                  <a:srgbClr val="007F7F"/>
                </a:solidFill>
                <a:latin typeface="Consolas" panose="020B0609020204030204" pitchFamily="49" charset="0"/>
              </a:rPr>
              <a:t>30</a:t>
            </a:r>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r>
              <a:rPr lang="en-US" sz="1400" dirty="0">
                <a:solidFill>
                  <a:srgbClr val="808080"/>
                </a:solidFill>
                <a:latin typeface="Consolas" panose="020B0609020204030204" pitchFamily="49" charset="0"/>
              </a:rPr>
              <a:t>    </a:t>
            </a:r>
            <a:r>
              <a:rPr lang="en-US" sz="1400" dirty="0" err="1">
                <a:solidFill>
                  <a:srgbClr val="7F7F00"/>
                </a:solidFill>
                <a:latin typeface="Consolas" panose="020B0609020204030204" pitchFamily="49" charset="0"/>
              </a:rPr>
              <a:t>println</a:t>
            </a:r>
            <a:r>
              <a:rPr lang="en-US" sz="1400" dirty="0">
                <a:solidFill>
                  <a:srgbClr val="7F7F00"/>
                </a:solidFill>
                <a:latin typeface="Consolas" panose="020B0609020204030204" pitchFamily="49" charset="0"/>
              </a:rPr>
              <a:t>!</a:t>
            </a:r>
            <a:r>
              <a:rPr lang="en-US" sz="1400" dirty="0">
                <a:solidFill>
                  <a:srgbClr val="000000"/>
                </a:solidFill>
                <a:latin typeface="Consolas" panose="020B0609020204030204" pitchFamily="49" charset="0"/>
              </a:rPr>
              <a:t>(</a:t>
            </a:r>
            <a:r>
              <a:rPr lang="en-US" sz="1400" dirty="0">
                <a:solidFill>
                  <a:srgbClr val="7F007F"/>
                </a:solidFill>
                <a:latin typeface="Consolas" panose="020B0609020204030204" pitchFamily="49" charset="0"/>
              </a:rPr>
              <a:t>"The sum is: {result2}"</a:t>
            </a:r>
            <a:r>
              <a:rPr lang="en-US" sz="1400" dirty="0">
                <a:solidFill>
                  <a:srgbClr val="000000"/>
                </a:solidFill>
                <a:latin typeface="Consolas" panose="020B0609020204030204" pitchFamily="49" charset="0"/>
              </a:rPr>
              <a:t>);</a:t>
            </a:r>
            <a:r>
              <a:rPr lang="en-US" sz="1400" dirty="0">
                <a:solidFill>
                  <a:srgbClr val="808080"/>
                </a:solidFill>
                <a:latin typeface="Consolas" panose="020B0609020204030204" pitchFamily="49" charset="0"/>
              </a:rPr>
              <a:t>  </a:t>
            </a:r>
          </a:p>
          <a:p>
            <a:r>
              <a:rPr lang="en-GB" sz="1400" dirty="0">
                <a:solidFill>
                  <a:srgbClr val="000000"/>
                </a:solidFill>
                <a:latin typeface="Consolas" panose="020B0609020204030204" pitchFamily="49" charset="0"/>
              </a:rPr>
              <a:t>}</a:t>
            </a:r>
            <a:endParaRPr lang="en-GB" sz="1400" dirty="0">
              <a:solidFill>
                <a:srgbClr val="808080"/>
              </a:solidFill>
              <a:latin typeface="Consolas" panose="020B0609020204030204" pitchFamily="49" charset="0"/>
            </a:endParaRPr>
          </a:p>
          <a:p>
            <a:endParaRPr lang="en-US" sz="1100" dirty="0">
              <a:solidFill>
                <a:srgbClr val="808080"/>
              </a:solidFill>
              <a:latin typeface="Consolas" panose="020B0609020204030204" pitchFamily="49" charset="0"/>
            </a:endParaRPr>
          </a:p>
        </p:txBody>
      </p:sp>
      <p:sp>
        <p:nvSpPr>
          <p:cNvPr id="5" name="TextBox 4">
            <a:extLst>
              <a:ext uri="{FF2B5EF4-FFF2-40B4-BE49-F238E27FC236}">
                <a16:creationId xmlns:a16="http://schemas.microsoft.com/office/drawing/2014/main" id="{9ACCFB1D-1409-1315-51DD-AE69ACA4942B}"/>
              </a:ext>
            </a:extLst>
          </p:cNvPr>
          <p:cNvSpPr txBox="1"/>
          <p:nvPr/>
        </p:nvSpPr>
        <p:spPr>
          <a:xfrm>
            <a:off x="9662714" y="5098601"/>
            <a:ext cx="2202184" cy="584775"/>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The sum is: 15</a:t>
            </a:r>
          </a:p>
          <a:p>
            <a:r>
              <a:rPr lang="en-US" sz="1600" dirty="0">
                <a:solidFill>
                  <a:schemeClr val="bg1"/>
                </a:solidFill>
                <a:latin typeface="Consolas" panose="020B0609020204030204" pitchFamily="49" charset="0"/>
              </a:rPr>
              <a:t>The sum is: 60</a:t>
            </a:r>
            <a:endParaRPr lang="en-GB" sz="1600" dirty="0">
              <a:solidFill>
                <a:schemeClr val="bg1"/>
              </a:solidFill>
              <a:latin typeface="Consolas" panose="020B0609020204030204" pitchFamily="49" charset="0"/>
            </a:endParaRPr>
          </a:p>
        </p:txBody>
      </p:sp>
      <p:sp>
        <p:nvSpPr>
          <p:cNvPr id="6" name="TextBox 5">
            <a:extLst>
              <a:ext uri="{FF2B5EF4-FFF2-40B4-BE49-F238E27FC236}">
                <a16:creationId xmlns:a16="http://schemas.microsoft.com/office/drawing/2014/main" id="{DAB0BDF0-F19C-D607-3735-7F43A1885B7A}"/>
              </a:ext>
            </a:extLst>
          </p:cNvPr>
          <p:cNvSpPr txBox="1"/>
          <p:nvPr/>
        </p:nvSpPr>
        <p:spPr>
          <a:xfrm>
            <a:off x="8449900" y="5098601"/>
            <a:ext cx="1192213" cy="338554"/>
          </a:xfrm>
          <a:prstGeom prst="rect">
            <a:avLst/>
          </a:prstGeom>
          <a:solidFill>
            <a:srgbClr val="00B050"/>
          </a:solidFill>
        </p:spPr>
        <p:txBody>
          <a:bodyPr wrap="square">
            <a:spAutoFit/>
          </a:bodyPr>
          <a:lstStyle/>
          <a:p>
            <a:pPr algn="ctr"/>
            <a:r>
              <a:rPr lang="en-GB" sz="1600" dirty="0">
                <a:solidFill>
                  <a:schemeClr val="bg1"/>
                </a:solidFill>
              </a:rPr>
              <a:t>STDOUT </a:t>
            </a:r>
          </a:p>
        </p:txBody>
      </p:sp>
      <p:pic>
        <p:nvPicPr>
          <p:cNvPr id="7" name="Picture 2" descr="Rust Programming language Logo Machine learning Haskell, crab, animals ...">
            <a:extLst>
              <a:ext uri="{FF2B5EF4-FFF2-40B4-BE49-F238E27FC236}">
                <a16:creationId xmlns:a16="http://schemas.microsoft.com/office/drawing/2014/main" id="{D44FF3F8-4356-B585-06D2-97F12EFFD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5609" y="73941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63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F45E-E650-4AB6-B06C-AE06319E9442}"/>
              </a:ext>
            </a:extLst>
          </p:cNvPr>
          <p:cNvSpPr>
            <a:spLocks noGrp="1"/>
          </p:cNvSpPr>
          <p:nvPr>
            <p:ph type="ctrTitle"/>
          </p:nvPr>
        </p:nvSpPr>
        <p:spPr/>
        <p:txBody>
          <a:bodyPr/>
          <a:lstStyle/>
          <a:p>
            <a:r>
              <a:rPr lang="en-GB" dirty="0"/>
              <a:t>C to Rust Lab #21</a:t>
            </a:r>
          </a:p>
        </p:txBody>
      </p:sp>
      <p:sp>
        <p:nvSpPr>
          <p:cNvPr id="3" name="Content Placeholder 2">
            <a:extLst>
              <a:ext uri="{FF2B5EF4-FFF2-40B4-BE49-F238E27FC236}">
                <a16:creationId xmlns:a16="http://schemas.microsoft.com/office/drawing/2014/main" id="{D615498B-6057-4314-871E-523F5DDC7CA9}"/>
              </a:ext>
            </a:extLst>
          </p:cNvPr>
          <p:cNvSpPr>
            <a:spLocks noGrp="1"/>
          </p:cNvSpPr>
          <p:nvPr>
            <p:ph sz="quarter" idx="10"/>
          </p:nvPr>
        </p:nvSpPr>
        <p:spPr/>
        <p:txBody>
          <a:bodyPr/>
          <a:lstStyle/>
          <a:p>
            <a:r>
              <a:rPr lang="en-GB" dirty="0"/>
              <a:t>Macros</a:t>
            </a:r>
          </a:p>
        </p:txBody>
      </p:sp>
    </p:spTree>
    <p:extLst>
      <p:ext uri="{BB962C8B-B14F-4D97-AF65-F5344CB8AC3E}">
        <p14:creationId xmlns:p14="http://schemas.microsoft.com/office/powerpoint/2010/main" val="214382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96001" y="539073"/>
            <a:ext cx="5711216" cy="5067312"/>
          </a:xfrm>
        </p:spPr>
        <p:txBody>
          <a:bodyPr/>
          <a:lstStyle/>
          <a:p>
            <a:pPr marL="0" lvl="1" indent="0">
              <a:spcAft>
                <a:spcPts val="600"/>
              </a:spcAft>
              <a:buNone/>
            </a:pPr>
            <a:r>
              <a:rPr lang="en-US" dirty="0"/>
              <a:t>Rust functions are similarly structured to those in other languages, e.g. C-family, Python etc.</a:t>
            </a:r>
          </a:p>
          <a:p>
            <a:pPr marL="0" lvl="1" indent="0">
              <a:spcAft>
                <a:spcPts val="600"/>
              </a:spcAft>
              <a:buNone/>
            </a:pPr>
            <a:endParaRPr lang="en-US" dirty="0"/>
          </a:p>
          <a:p>
            <a:pPr marL="0" lvl="1" indent="0">
              <a:spcAft>
                <a:spcPts val="600"/>
              </a:spcAft>
              <a:buNone/>
            </a:pPr>
            <a:r>
              <a:rPr lang="en-US" dirty="0"/>
              <a:t>The main() function is the entry point for Rust programs</a:t>
            </a:r>
          </a:p>
          <a:p>
            <a:pPr lvl="1">
              <a:spcAft>
                <a:spcPts val="0"/>
              </a:spcAft>
            </a:pPr>
            <a:r>
              <a:rPr lang="en-US" dirty="0"/>
              <a:t>Rust programmer-defined functions may occur before or after main()</a:t>
            </a:r>
          </a:p>
          <a:p>
            <a:pPr marL="0" lvl="1" indent="0">
              <a:spcAft>
                <a:spcPts val="600"/>
              </a:spcAft>
              <a:buNone/>
            </a:pPr>
            <a:endParaRPr lang="en-US" dirty="0"/>
          </a:p>
          <a:p>
            <a:pPr marL="0" lvl="1" indent="0">
              <a:spcAft>
                <a:spcPts val="600"/>
              </a:spcAft>
              <a:buNone/>
            </a:pPr>
            <a:r>
              <a:rPr lang="en-US" dirty="0"/>
              <a:t>Rust functions may use expressions or explicit return statement mechanisms</a:t>
            </a:r>
          </a:p>
          <a:p>
            <a:pPr marL="0" lvl="1" indent="0">
              <a:spcAft>
                <a:spcPts val="600"/>
              </a:spcAft>
              <a:buNone/>
            </a:pPr>
            <a:endParaRPr lang="en-US" dirty="0"/>
          </a:p>
          <a:p>
            <a:pPr marL="0" lvl="1" indent="0">
              <a:spcAft>
                <a:spcPts val="600"/>
              </a:spcAft>
              <a:buNone/>
            </a:pPr>
            <a:r>
              <a:rPr lang="en-US" dirty="0"/>
              <a:t>Passing variables into a function will move ownership of the data to that function</a:t>
            </a:r>
          </a:p>
          <a:p>
            <a:pPr lvl="1">
              <a:spcAft>
                <a:spcPts val="0"/>
              </a:spcAft>
            </a:pPr>
            <a:r>
              <a:rPr lang="en-US" dirty="0"/>
              <a:t>Unless borrowed </a:t>
            </a:r>
          </a:p>
          <a:p>
            <a:pPr lvl="1">
              <a:spcAft>
                <a:spcPts val="0"/>
              </a:spcAft>
            </a:pPr>
            <a:endParaRPr lang="en-US" dirty="0"/>
          </a:p>
          <a:p>
            <a:pPr marL="0" lvl="1" indent="0">
              <a:spcAft>
                <a:spcPts val="600"/>
              </a:spcAft>
              <a:buNone/>
            </a:pPr>
            <a:r>
              <a:rPr lang="en-US" dirty="0"/>
              <a:t>Borrows must be tagged as mutable if you want function to alter these values</a:t>
            </a:r>
          </a:p>
          <a:p>
            <a:pPr marL="0" lvl="1" indent="0">
              <a:spcAft>
                <a:spcPts val="600"/>
              </a:spcAft>
              <a:buNone/>
            </a:pPr>
            <a:r>
              <a:rPr lang="en-US" dirty="0"/>
              <a:t>Functions can return multiple values or compound types</a:t>
            </a:r>
          </a:p>
          <a:p>
            <a:pPr marL="0" lvl="1" indent="0">
              <a:spcAft>
                <a:spcPts val="600"/>
              </a:spcAft>
              <a:buNone/>
            </a:pPr>
            <a:r>
              <a:rPr lang="en-US" dirty="0"/>
              <a:t>Functions are first-class citizens</a:t>
            </a:r>
          </a:p>
          <a:p>
            <a:pPr marL="0" lvl="1" indent="0">
              <a:spcAft>
                <a:spcPts val="600"/>
              </a:spcAft>
              <a:buNone/>
            </a:pPr>
            <a:r>
              <a:rPr lang="en-US" dirty="0"/>
              <a:t>Closures are quite popular in Rust and have terse syntax</a:t>
            </a:r>
          </a:p>
          <a:p>
            <a:pPr marL="0" lvl="1" indent="0">
              <a:lnSpc>
                <a:spcPct val="150000"/>
              </a:lnSpc>
              <a:spcAft>
                <a:spcPts val="600"/>
              </a:spcAft>
              <a:buNone/>
            </a:pPr>
            <a:r>
              <a:rPr lang="en-US" dirty="0"/>
              <a:t>Can access variables in enclosed scope</a:t>
            </a:r>
          </a:p>
          <a:p>
            <a:pPr marL="0" lvl="1" indent="0">
              <a:lnSpc>
                <a:spcPct val="150000"/>
              </a:lnSpc>
              <a:spcAft>
                <a:spcPts val="600"/>
              </a:spcAft>
              <a:buNone/>
            </a:pPr>
            <a:r>
              <a:rPr lang="en-US" dirty="0"/>
              <a:t>Macros are a useful alternative to consider and can be very flexible.</a:t>
            </a:r>
          </a:p>
          <a:p>
            <a:pPr marL="0" lvl="1" indent="0">
              <a:spcAft>
                <a:spcPts val="600"/>
              </a:spcAft>
              <a:buNone/>
            </a:pPr>
            <a:endParaRPr lang="en-US" dirty="0"/>
          </a:p>
        </p:txBody>
      </p:sp>
    </p:spTree>
    <p:extLst>
      <p:ext uri="{BB962C8B-B14F-4D97-AF65-F5344CB8AC3E}">
        <p14:creationId xmlns:p14="http://schemas.microsoft.com/office/powerpoint/2010/main" val="3590885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extLst>
              <p:ext uri="{D42A27DB-BD31-4B8C-83A1-F6EECF244321}">
                <p14:modId xmlns:p14="http://schemas.microsoft.com/office/powerpoint/2010/main" val="3477625265"/>
              </p:ext>
            </p:extLst>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dirty="0"/>
              <a:t>Rust keyword mapping for this chapter</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2653175905"/>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extLst>
              <p:ext uri="{D42A27DB-BD31-4B8C-83A1-F6EECF244321}">
                <p14:modId xmlns:p14="http://schemas.microsoft.com/office/powerpoint/2010/main" val="2675699464"/>
              </p:ext>
            </p:extLst>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352819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mputer script on a screen">
            <a:extLst>
              <a:ext uri="{FF2B5EF4-FFF2-40B4-BE49-F238E27FC236}">
                <a16:creationId xmlns:a16="http://schemas.microsoft.com/office/drawing/2014/main" id="{B67CA2C4-8CF3-424D-B42D-5D45C15C0B8C}"/>
              </a:ext>
            </a:extLst>
          </p:cNvPr>
          <p:cNvPicPr>
            <a:picLocks noChangeAspect="1"/>
          </p:cNvPicPr>
          <p:nvPr/>
        </p:nvPicPr>
        <p:blipFill rotWithShape="1">
          <a:blip r:embed="rId3"/>
          <a:srcRect l="14698" r="47369"/>
          <a:stretch/>
        </p:blipFill>
        <p:spPr>
          <a:xfrm>
            <a:off x="10426535" y="0"/>
            <a:ext cx="1765465" cy="6858000"/>
          </a:xfrm>
          <a:prstGeom prst="rect">
            <a:avLst/>
          </a:prstGeom>
        </p:spPr>
      </p:pic>
      <p:sp>
        <p:nvSpPr>
          <p:cNvPr id="2" name="Text Placeholder 1">
            <a:extLst>
              <a:ext uri="{FF2B5EF4-FFF2-40B4-BE49-F238E27FC236}">
                <a16:creationId xmlns:a16="http://schemas.microsoft.com/office/drawing/2014/main" id="{31476DBE-A265-4F64-A083-B431F2C3EFBC}"/>
              </a:ext>
            </a:extLst>
          </p:cNvPr>
          <p:cNvSpPr>
            <a:spLocks noGrp="1"/>
          </p:cNvSpPr>
          <p:nvPr>
            <p:ph type="body" sz="quarter" idx="10"/>
          </p:nvPr>
        </p:nvSpPr>
        <p:spPr/>
        <p:txBody>
          <a:bodyPr/>
          <a:lstStyle/>
          <a:p>
            <a:r>
              <a:rPr lang="en-GB" cap="none" dirty="0"/>
              <a:t>Functions 101</a:t>
            </a:r>
          </a:p>
        </p:txBody>
      </p:sp>
      <p:sp>
        <p:nvSpPr>
          <p:cNvPr id="3" name="Text Placeholder 2">
            <a:extLst>
              <a:ext uri="{FF2B5EF4-FFF2-40B4-BE49-F238E27FC236}">
                <a16:creationId xmlns:a16="http://schemas.microsoft.com/office/drawing/2014/main" id="{0D9E828D-112E-4468-B3BB-B4E769460404}"/>
              </a:ext>
            </a:extLst>
          </p:cNvPr>
          <p:cNvSpPr>
            <a:spLocks noGrp="1"/>
          </p:cNvSpPr>
          <p:nvPr>
            <p:ph type="body" sz="quarter" idx="15"/>
          </p:nvPr>
        </p:nvSpPr>
        <p:spPr>
          <a:xfrm>
            <a:off x="4728379" y="593766"/>
            <a:ext cx="5436900" cy="6056416"/>
          </a:xfrm>
        </p:spPr>
        <p:txBody>
          <a:bodyPr/>
          <a:lstStyle/>
          <a:p>
            <a:r>
              <a:rPr lang="en-GB" b="1" dirty="0"/>
              <a:t>Functions are the focus of </a:t>
            </a:r>
            <a:r>
              <a:rPr lang="en-GB" b="1" i="1" dirty="0"/>
              <a:t>modular programming</a:t>
            </a:r>
          </a:p>
          <a:p>
            <a:pPr marL="285750" indent="-285750">
              <a:buFont typeface="Arial" panose="020B0604020202020204" pitchFamily="34" charset="0"/>
              <a:buChar char="•"/>
            </a:pPr>
            <a:r>
              <a:rPr lang="en-GB" dirty="0"/>
              <a:t>Decomposing complex problems into smaller, more manageable "chunks"</a:t>
            </a:r>
          </a:p>
          <a:p>
            <a:endParaRPr lang="en-GB" dirty="0"/>
          </a:p>
          <a:p>
            <a:r>
              <a:rPr lang="en-GB" b="1" dirty="0"/>
              <a:t>Why do this?</a:t>
            </a:r>
          </a:p>
          <a:p>
            <a:pPr marL="285750" indent="-285750">
              <a:buFont typeface="Arial" panose="020B0604020202020204" pitchFamily="34" charset="0"/>
              <a:buChar char="•"/>
            </a:pPr>
            <a:r>
              <a:rPr lang="en-GB" dirty="0"/>
              <a:t>Ease of writing and general readability</a:t>
            </a:r>
          </a:p>
          <a:p>
            <a:pPr marL="285750" indent="-285750">
              <a:buFont typeface="Arial" panose="020B0604020202020204" pitchFamily="34" charset="0"/>
              <a:buChar char="•"/>
            </a:pPr>
            <a:r>
              <a:rPr lang="en-GB" dirty="0"/>
              <a:t>Unit testing becomes easier (as function-oriented)</a:t>
            </a:r>
          </a:p>
          <a:p>
            <a:pPr marL="285750" indent="-285750">
              <a:buFont typeface="Arial" panose="020B0604020202020204" pitchFamily="34" charset="0"/>
              <a:buChar char="•"/>
            </a:pPr>
            <a:r>
              <a:rPr lang="en-GB" dirty="0"/>
              <a:t>Code is reusable in other projects</a:t>
            </a:r>
          </a:p>
          <a:p>
            <a:pPr marL="285750" indent="-285750">
              <a:buFont typeface="Arial" panose="020B0604020202020204" pitchFamily="34" charset="0"/>
              <a:buChar char="•"/>
            </a:pPr>
            <a:r>
              <a:rPr lang="en-GB" dirty="0"/>
              <a:t>Coding productivity (multiple developers working on same codebase, simultaneously)</a:t>
            </a:r>
          </a:p>
          <a:p>
            <a:endParaRPr lang="en-GB" dirty="0"/>
          </a:p>
          <a:p>
            <a:r>
              <a:rPr lang="en-GB" b="1" dirty="0"/>
              <a:t>The core thing to remember is:</a:t>
            </a:r>
          </a:p>
          <a:p>
            <a:pPr marL="285750" indent="-285750">
              <a:buFont typeface="Arial" panose="020B0604020202020204" pitchFamily="34" charset="0"/>
              <a:buChar char="•"/>
            </a:pPr>
            <a:r>
              <a:rPr lang="en-GB" b="1" dirty="0"/>
              <a:t>SRP</a:t>
            </a:r>
            <a:r>
              <a:rPr lang="en-GB" dirty="0"/>
              <a:t> (Single Responsibility Principle)</a:t>
            </a:r>
          </a:p>
          <a:p>
            <a:pPr marL="534988" indent="-261938">
              <a:buFont typeface="Arial" panose="020B0604020202020204" pitchFamily="34" charset="0"/>
              <a:buChar char="•"/>
            </a:pPr>
            <a:r>
              <a:rPr lang="en-GB" i="1" dirty="0"/>
              <a:t>A function has </a:t>
            </a:r>
            <a:r>
              <a:rPr lang="en-GB" b="1" i="1" dirty="0"/>
              <a:t>one job</a:t>
            </a:r>
            <a:r>
              <a:rPr lang="en-GB" i="1" dirty="0"/>
              <a:t>, and </a:t>
            </a:r>
            <a:r>
              <a:rPr lang="en-GB" b="1" i="1" dirty="0"/>
              <a:t>does it well</a:t>
            </a:r>
          </a:p>
          <a:p>
            <a:pPr marL="285750" indent="-285750">
              <a:buFont typeface="Arial" panose="020B0604020202020204" pitchFamily="34" charset="0"/>
              <a:buChar char="•"/>
            </a:pPr>
            <a:endParaRPr lang="en-GB" i="1" dirty="0"/>
          </a:p>
          <a:p>
            <a:r>
              <a:rPr lang="en-GB" b="1" dirty="0"/>
              <a:t>Rust's function syntax will seem familiar</a:t>
            </a:r>
          </a:p>
          <a:p>
            <a:pPr marL="285750" indent="-285750">
              <a:buFont typeface="Arial" panose="020B0604020202020204" pitchFamily="34" charset="0"/>
              <a:buChar char="•"/>
            </a:pPr>
            <a:r>
              <a:rPr lang="en-GB" i="1" dirty="0"/>
              <a:t>Particularly to C-Family and Python software developers</a:t>
            </a:r>
          </a:p>
          <a:p>
            <a:endParaRPr lang="en-GB" b="1" dirty="0"/>
          </a:p>
        </p:txBody>
      </p:sp>
    </p:spTree>
    <p:extLst>
      <p:ext uri="{BB962C8B-B14F-4D97-AF65-F5344CB8AC3E}">
        <p14:creationId xmlns:p14="http://schemas.microsoft.com/office/powerpoint/2010/main" val="1811392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CE8AA4-9FFE-4790-8A85-4B071B2D00D3}"/>
              </a:ext>
            </a:extLst>
          </p:cNvPr>
          <p:cNvSpPr>
            <a:spLocks noGrp="1"/>
          </p:cNvSpPr>
          <p:nvPr>
            <p:ph type="body" sz="quarter" idx="10"/>
          </p:nvPr>
        </p:nvSpPr>
        <p:spPr/>
        <p:txBody>
          <a:bodyPr/>
          <a:lstStyle/>
          <a:p>
            <a:r>
              <a:rPr lang="en-GB" cap="none" dirty="0"/>
              <a:t>Overview Of Functions</a:t>
            </a:r>
          </a:p>
        </p:txBody>
      </p:sp>
      <p:sp>
        <p:nvSpPr>
          <p:cNvPr id="3" name="Text Placeholder 2">
            <a:extLst>
              <a:ext uri="{FF2B5EF4-FFF2-40B4-BE49-F238E27FC236}">
                <a16:creationId xmlns:a16="http://schemas.microsoft.com/office/drawing/2014/main" id="{7C83E087-CA12-43E8-84BC-FF16F010532A}"/>
              </a:ext>
            </a:extLst>
          </p:cNvPr>
          <p:cNvSpPr>
            <a:spLocks noGrp="1"/>
          </p:cNvSpPr>
          <p:nvPr>
            <p:ph type="body" sz="quarter" idx="15"/>
          </p:nvPr>
        </p:nvSpPr>
        <p:spPr>
          <a:xfrm>
            <a:off x="4845132" y="340582"/>
            <a:ext cx="6962083" cy="4094163"/>
          </a:xfrm>
        </p:spPr>
        <p:txBody>
          <a:bodyPr/>
          <a:lstStyle/>
          <a:p>
            <a:r>
              <a:rPr lang="en-GB" b="1" dirty="0"/>
              <a:t>Functions are critical to writing good Rust programs</a:t>
            </a:r>
          </a:p>
          <a:p>
            <a:pPr marL="285750" indent="-285750">
              <a:buFont typeface="Arial" panose="020B0604020202020204" pitchFamily="34" charset="0"/>
              <a:buChar char="•"/>
            </a:pPr>
            <a:r>
              <a:rPr lang="en-GB" b="1" dirty="0">
                <a:latin typeface="Consolas" panose="020B0609020204030204" pitchFamily="49" charset="0"/>
              </a:rPr>
              <a:t>main() </a:t>
            </a:r>
            <a:r>
              <a:rPr lang="en-GB" dirty="0"/>
              <a:t>is the standard entry point of many programs</a:t>
            </a:r>
          </a:p>
          <a:p>
            <a:pPr>
              <a:spcBef>
                <a:spcPts val="600"/>
              </a:spcBef>
            </a:pPr>
            <a:r>
              <a:rPr lang="en-GB" b="1" dirty="0"/>
              <a:t>Style-wise, functions are named using the </a:t>
            </a:r>
            <a:r>
              <a:rPr lang="en-GB" b="1" dirty="0" err="1">
                <a:latin typeface="Consolas" panose="020B0609020204030204" pitchFamily="49" charset="0"/>
              </a:rPr>
              <a:t>snake_case</a:t>
            </a:r>
            <a:r>
              <a:rPr lang="en-GB" b="1" dirty="0"/>
              <a:t> convention</a:t>
            </a:r>
          </a:p>
          <a:p>
            <a:pPr>
              <a:spcBef>
                <a:spcPts val="600"/>
              </a:spcBef>
            </a:pPr>
            <a:r>
              <a:rPr lang="en-GB" b="1" dirty="0"/>
              <a:t>Functions are defined using the following format:</a:t>
            </a:r>
          </a:p>
          <a:p>
            <a:endParaRPr lang="en-GB" b="1" dirty="0"/>
          </a:p>
          <a:p>
            <a:endParaRPr lang="en-GB" b="1" dirty="0"/>
          </a:p>
          <a:p>
            <a:endParaRPr lang="en-GB" b="1" dirty="0"/>
          </a:p>
          <a:p>
            <a:endParaRPr lang="en-GB" b="1" dirty="0"/>
          </a:p>
          <a:p>
            <a:endParaRPr lang="en-GB" b="1" dirty="0"/>
          </a:p>
          <a:p>
            <a:endParaRPr lang="en-GB" b="1" dirty="0"/>
          </a:p>
          <a:p>
            <a:r>
              <a:rPr lang="en-GB" b="1" dirty="0"/>
              <a:t>Functions can be defined </a:t>
            </a:r>
            <a:r>
              <a:rPr lang="en-GB" b="1" i="1" dirty="0"/>
              <a:t>before</a:t>
            </a:r>
            <a:r>
              <a:rPr lang="en-GB" b="1" dirty="0"/>
              <a:t> or </a:t>
            </a:r>
            <a:r>
              <a:rPr lang="en-GB" b="1" i="1" dirty="0"/>
              <a:t>after</a:t>
            </a:r>
            <a:r>
              <a:rPr lang="en-GB" b="1" dirty="0"/>
              <a:t> main; Rust doesn't mind</a:t>
            </a:r>
          </a:p>
          <a:p>
            <a:endParaRPr lang="en-GB" b="1" dirty="0"/>
          </a:p>
        </p:txBody>
      </p:sp>
      <p:sp>
        <p:nvSpPr>
          <p:cNvPr id="4" name="TextBox 3">
            <a:extLst>
              <a:ext uri="{FF2B5EF4-FFF2-40B4-BE49-F238E27FC236}">
                <a16:creationId xmlns:a16="http://schemas.microsoft.com/office/drawing/2014/main" id="{D71DC9D5-58ED-4510-BEE0-21C52BC25907}"/>
              </a:ext>
            </a:extLst>
          </p:cNvPr>
          <p:cNvSpPr txBox="1"/>
          <p:nvPr/>
        </p:nvSpPr>
        <p:spPr>
          <a:xfrm>
            <a:off x="4845133" y="1850328"/>
            <a:ext cx="5931355" cy="1751309"/>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600" b="1"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err="1">
                <a:latin typeface="Consolas" panose="020B0609020204030204" pitchFamily="49" charset="0"/>
              </a:rPr>
              <a:t>function_name</a:t>
            </a:r>
            <a:r>
              <a:rPr lang="en-GB" sz="1600" dirty="0">
                <a:latin typeface="Consolas" panose="020B0609020204030204" pitchFamily="49" charset="0"/>
              </a:rPr>
              <a:t>(</a:t>
            </a:r>
            <a:r>
              <a:rPr lang="en-GB" sz="1600" i="1" dirty="0">
                <a:latin typeface="Consolas" panose="020B0609020204030204" pitchFamily="49" charset="0"/>
              </a:rPr>
              <a:t>arguments</a:t>
            </a:r>
            <a:r>
              <a:rPr lang="en-GB" sz="1600" dirty="0">
                <a:latin typeface="Consolas" panose="020B0609020204030204" pitchFamily="49" charset="0"/>
              </a:rPr>
              <a:t>) -&gt; </a:t>
            </a:r>
            <a:r>
              <a:rPr lang="en-GB" sz="1600" dirty="0" err="1">
                <a:latin typeface="Consolas" panose="020B0609020204030204" pitchFamily="49" charset="0"/>
              </a:rPr>
              <a:t>return_type</a:t>
            </a:r>
            <a:r>
              <a:rPr lang="en-GB" sz="1600" dirty="0">
                <a:latin typeface="Consolas" panose="020B0609020204030204" pitchFamily="49" charset="0"/>
              </a:rPr>
              <a:t> {</a:t>
            </a:r>
          </a:p>
          <a:p>
            <a:pPr algn="l"/>
            <a:r>
              <a:rPr lang="en-GB" sz="1600" dirty="0">
                <a:latin typeface="Consolas" panose="020B0609020204030204" pitchFamily="49" charset="0"/>
              </a:rPr>
              <a:t>    </a:t>
            </a:r>
            <a:r>
              <a:rPr lang="en-GB" sz="1600" i="1" dirty="0">
                <a:latin typeface="Consolas" panose="020B0609020204030204" pitchFamily="49" charset="0"/>
              </a:rPr>
              <a:t>action 1</a:t>
            </a:r>
          </a:p>
          <a:p>
            <a:pPr algn="l"/>
            <a:r>
              <a:rPr lang="en-GB" sz="1600" i="1" dirty="0">
                <a:latin typeface="Consolas" panose="020B0609020204030204" pitchFamily="49" charset="0"/>
              </a:rPr>
              <a:t>    action 2</a:t>
            </a:r>
          </a:p>
          <a:p>
            <a:pPr algn="l"/>
            <a:r>
              <a:rPr lang="en-GB" sz="1600" i="1" dirty="0">
                <a:latin typeface="Consolas" panose="020B0609020204030204" pitchFamily="49" charset="0"/>
              </a:rPr>
              <a:t>    :</a:t>
            </a:r>
          </a:p>
          <a:p>
            <a:r>
              <a:rPr lang="en-GB" sz="1600" i="1" dirty="0">
                <a:latin typeface="Consolas" panose="020B0609020204030204" pitchFamily="49" charset="0"/>
              </a:rPr>
              <a:t>    action </a:t>
            </a:r>
            <a:r>
              <a:rPr lang="en-GB" sz="1600" i="1" baseline="30000" dirty="0">
                <a:latin typeface="Consolas" panose="020B0609020204030204" pitchFamily="49" charset="0"/>
              </a:rPr>
              <a:t>n</a:t>
            </a:r>
          </a:p>
          <a:p>
            <a:r>
              <a:rPr lang="en-GB" sz="1600" i="1" dirty="0">
                <a:latin typeface="Consolas" panose="020B0609020204030204" pitchFamily="49" charset="0"/>
              </a:rPr>
              <a:t>    return value</a:t>
            </a:r>
          </a:p>
          <a:p>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5FEFC2C5-F5E2-4ACD-B7E6-6C42356DB99D}"/>
              </a:ext>
            </a:extLst>
          </p:cNvPr>
          <p:cNvSpPr txBox="1"/>
          <p:nvPr/>
        </p:nvSpPr>
        <p:spPr>
          <a:xfrm>
            <a:off x="4845132" y="4479559"/>
            <a:ext cx="5931355" cy="1853193"/>
          </a:xfrm>
          <a:prstGeom prst="rect">
            <a:avLst/>
          </a:prstGeom>
          <a:solidFill>
            <a:schemeClr val="tx1">
              <a:lumMod val="10000"/>
              <a:lumOff val="90000"/>
            </a:schemeClr>
          </a:solidFill>
        </p:spPr>
        <p:txBody>
          <a:bodyPr vert="horz" wrap="square" lIns="0" tIns="0" rIns="0" bIns="0" rtlCol="0" anchor="t" anchorCtr="0">
            <a:normAutofit/>
          </a:bodyPr>
          <a:lstStyle/>
          <a:p>
            <a:pPr algn="l"/>
            <a:r>
              <a:rPr lang="en-GB" sz="1600" b="1"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err="1">
                <a:latin typeface="Consolas" panose="020B0609020204030204" pitchFamily="49" charset="0"/>
              </a:rPr>
              <a:t>say_hello</a:t>
            </a:r>
            <a:r>
              <a:rPr lang="en-GB" sz="1600" dirty="0">
                <a:latin typeface="Consolas" panose="020B0609020204030204" pitchFamily="49" charset="0"/>
              </a:rPr>
              <a:t>() {</a:t>
            </a:r>
          </a:p>
          <a:p>
            <a:pPr algn="l"/>
            <a:r>
              <a:rPr lang="en-GB" sz="1600" dirty="0">
                <a:latin typeface="Consolas" panose="020B0609020204030204" pitchFamily="49" charset="0"/>
              </a:rPr>
              <a:t>    </a:t>
            </a:r>
            <a:r>
              <a:rPr lang="en-GB" sz="1600" dirty="0" err="1">
                <a:solidFill>
                  <a:srgbClr val="00B050"/>
                </a:solidFill>
                <a:latin typeface="Consolas" panose="020B0609020204030204" pitchFamily="49" charset="0"/>
              </a:rPr>
              <a:t>println</a:t>
            </a:r>
            <a:r>
              <a:rPr lang="en-GB" sz="1600" dirty="0">
                <a:solidFill>
                  <a:srgbClr val="00B05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"Hello, crustaceans!"</a:t>
            </a:r>
            <a:r>
              <a:rPr lang="en-GB" sz="1600" dirty="0">
                <a:latin typeface="Consolas" panose="020B0609020204030204" pitchFamily="49" charset="0"/>
              </a:rPr>
              <a:t>);</a:t>
            </a:r>
          </a:p>
          <a:p>
            <a:pPr algn="l"/>
            <a:r>
              <a:rPr lang="en-GB" sz="1600" dirty="0">
                <a:latin typeface="Consolas" panose="020B0609020204030204" pitchFamily="49" charset="0"/>
              </a:rPr>
              <a:t>}</a:t>
            </a:r>
          </a:p>
          <a:p>
            <a:pPr algn="l"/>
            <a:endParaRPr lang="en-GB" sz="1600" dirty="0">
              <a:latin typeface="Consolas" panose="020B0609020204030204" pitchFamily="49" charset="0"/>
            </a:endParaRPr>
          </a:p>
          <a:p>
            <a:pPr algn="l"/>
            <a:r>
              <a:rPr lang="en-GB" sz="1600" b="1" dirty="0" err="1">
                <a:solidFill>
                  <a:srgbClr val="0070C0"/>
                </a:solidFill>
                <a:latin typeface="Consolas" panose="020B0609020204030204" pitchFamily="49" charset="0"/>
              </a:rPr>
              <a:t>fn</a:t>
            </a:r>
            <a:r>
              <a:rPr lang="en-GB" sz="1600" dirty="0">
                <a:latin typeface="Consolas" panose="020B0609020204030204" pitchFamily="49" charset="0"/>
              </a:rPr>
              <a:t> main() {</a:t>
            </a:r>
          </a:p>
          <a:p>
            <a:pPr algn="l"/>
            <a:r>
              <a:rPr lang="en-GB" sz="1600" dirty="0">
                <a:latin typeface="Consolas" panose="020B0609020204030204" pitchFamily="49" charset="0"/>
              </a:rPr>
              <a:t>   </a:t>
            </a:r>
            <a:r>
              <a:rPr lang="en-GB" sz="1600" dirty="0" err="1">
                <a:latin typeface="Consolas" panose="020B0609020204030204" pitchFamily="49" charset="0"/>
              </a:rPr>
              <a:t>say_hello</a:t>
            </a:r>
            <a:r>
              <a:rPr lang="en-GB" sz="1600" dirty="0">
                <a:latin typeface="Consolas" panose="020B0609020204030204" pitchFamily="49" charset="0"/>
              </a:rPr>
              <a:t>();            </a:t>
            </a:r>
            <a:r>
              <a:rPr lang="en-GB" sz="1600" dirty="0">
                <a:solidFill>
                  <a:srgbClr val="20D3FF"/>
                </a:solidFill>
                <a:latin typeface="Consolas" panose="020B0609020204030204" pitchFamily="49" charset="0"/>
              </a:rPr>
              <a:t>//calls the function</a:t>
            </a:r>
          </a:p>
          <a:p>
            <a:pPr algn="l"/>
            <a:r>
              <a:rPr lang="en-GB" sz="1600" dirty="0">
                <a:latin typeface="Consolas" panose="020B0609020204030204" pitchFamily="49" charset="0"/>
              </a:rPr>
              <a:t>}</a:t>
            </a:r>
          </a:p>
          <a:p>
            <a:pPr algn="l"/>
            <a:endParaRPr lang="en-GB" sz="1600" dirty="0">
              <a:latin typeface="Consolas" panose="020B0609020204030204" pitchFamily="49" charset="0"/>
            </a:endParaRPr>
          </a:p>
          <a:p>
            <a:pPr algn="l"/>
            <a:endParaRPr lang="en-GB" sz="1600" dirty="0">
              <a:latin typeface="Consolas" panose="020B0609020204030204" pitchFamily="49" charset="0"/>
            </a:endParaRPr>
          </a:p>
        </p:txBody>
      </p:sp>
      <p:sp>
        <p:nvSpPr>
          <p:cNvPr id="8" name="TextBox 7">
            <a:extLst>
              <a:ext uri="{FF2B5EF4-FFF2-40B4-BE49-F238E27FC236}">
                <a16:creationId xmlns:a16="http://schemas.microsoft.com/office/drawing/2014/main" id="{81E29834-9632-47F1-AADF-4E756C418F6E}"/>
              </a:ext>
            </a:extLst>
          </p:cNvPr>
          <p:cNvSpPr txBox="1"/>
          <p:nvPr/>
        </p:nvSpPr>
        <p:spPr>
          <a:xfrm>
            <a:off x="8653406" y="6148086"/>
            <a:ext cx="2123082" cy="369332"/>
          </a:xfrm>
          <a:prstGeom prst="rect">
            <a:avLst/>
          </a:prstGeom>
          <a:solidFill>
            <a:srgbClr val="000000"/>
          </a:solidFill>
        </p:spPr>
        <p:txBody>
          <a:bodyPr wrap="square">
            <a:noAutofit/>
          </a:bodyPr>
          <a:lstStyle/>
          <a:p>
            <a:r>
              <a:rPr lang="en-GB" sz="1400" dirty="0">
                <a:solidFill>
                  <a:schemeClr val="bg1"/>
                </a:solidFill>
                <a:latin typeface="Consolas" panose="020B0609020204030204" pitchFamily="49" charset="0"/>
              </a:rPr>
              <a:t>Hello, crustaceans!</a:t>
            </a:r>
          </a:p>
        </p:txBody>
      </p:sp>
      <p:sp>
        <p:nvSpPr>
          <p:cNvPr id="9" name="TextBox 8">
            <a:extLst>
              <a:ext uri="{FF2B5EF4-FFF2-40B4-BE49-F238E27FC236}">
                <a16:creationId xmlns:a16="http://schemas.microsoft.com/office/drawing/2014/main" id="{AD890246-6ADE-49E5-BF45-FB55BB30D49E}"/>
              </a:ext>
            </a:extLst>
          </p:cNvPr>
          <p:cNvSpPr txBox="1"/>
          <p:nvPr/>
        </p:nvSpPr>
        <p:spPr>
          <a:xfrm>
            <a:off x="7386977" y="6148086"/>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10" name="Picture 2" descr="Rust Programming language Logo Machine learning Haskell, crab, animals ...">
            <a:extLst>
              <a:ext uri="{FF2B5EF4-FFF2-40B4-BE49-F238E27FC236}">
                <a16:creationId xmlns:a16="http://schemas.microsoft.com/office/drawing/2014/main" id="{4AA1AADD-46B9-FFF0-D189-ADFCF65D5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2089" y="1850328"/>
            <a:ext cx="507544" cy="379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ust Programming language Logo Machine learning Haskell, crab, animals ...">
            <a:extLst>
              <a:ext uri="{FF2B5EF4-FFF2-40B4-BE49-F238E27FC236}">
                <a16:creationId xmlns:a16="http://schemas.microsoft.com/office/drawing/2014/main" id="{BC4F3CD7-2711-77C0-6269-D43A98C9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4697" y="4479559"/>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2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CE8AA4-9FFE-4790-8A85-4B071B2D00D3}"/>
              </a:ext>
            </a:extLst>
          </p:cNvPr>
          <p:cNvSpPr>
            <a:spLocks noGrp="1"/>
          </p:cNvSpPr>
          <p:nvPr>
            <p:ph type="body" sz="quarter" idx="10"/>
          </p:nvPr>
        </p:nvSpPr>
        <p:spPr/>
        <p:txBody>
          <a:bodyPr/>
          <a:lstStyle/>
          <a:p>
            <a:r>
              <a:rPr lang="en-GB" cap="none" dirty="0"/>
              <a:t>Parameters And  Returning A Value</a:t>
            </a:r>
          </a:p>
        </p:txBody>
      </p:sp>
      <p:sp>
        <p:nvSpPr>
          <p:cNvPr id="3" name="Text Placeholder 2">
            <a:extLst>
              <a:ext uri="{FF2B5EF4-FFF2-40B4-BE49-F238E27FC236}">
                <a16:creationId xmlns:a16="http://schemas.microsoft.com/office/drawing/2014/main" id="{7C83E087-CA12-43E8-84BC-FF16F010532A}"/>
              </a:ext>
            </a:extLst>
          </p:cNvPr>
          <p:cNvSpPr>
            <a:spLocks noGrp="1"/>
          </p:cNvSpPr>
          <p:nvPr>
            <p:ph type="body" sz="quarter" idx="15"/>
          </p:nvPr>
        </p:nvSpPr>
        <p:spPr>
          <a:xfrm>
            <a:off x="4680878" y="340582"/>
            <a:ext cx="7126337" cy="4094163"/>
          </a:xfrm>
        </p:spPr>
        <p:txBody>
          <a:bodyPr/>
          <a:lstStyle/>
          <a:p>
            <a:r>
              <a:rPr lang="en-GB" b="1" dirty="0"/>
              <a:t>Functions may have parameters</a:t>
            </a:r>
          </a:p>
          <a:p>
            <a:pPr marL="285750" indent="-285750">
              <a:buFont typeface="Arial" panose="020B0604020202020204" pitchFamily="34" charset="0"/>
              <a:buChar char="•"/>
            </a:pPr>
            <a:r>
              <a:rPr lang="en-GB" dirty="0"/>
              <a:t>These form part of the function's </a:t>
            </a:r>
            <a:r>
              <a:rPr lang="en-GB" i="1" dirty="0"/>
              <a:t>signature</a:t>
            </a:r>
          </a:p>
          <a:p>
            <a:pPr marL="285750" indent="-285750">
              <a:buFont typeface="Arial" panose="020B0604020202020204" pitchFamily="34" charset="0"/>
              <a:buChar char="•"/>
            </a:pPr>
            <a:r>
              <a:rPr lang="en-GB" i="1" dirty="0"/>
              <a:t>Formal parameters are in the function's header</a:t>
            </a:r>
          </a:p>
          <a:p>
            <a:pPr marL="285750" indent="-285750">
              <a:buFont typeface="Arial" panose="020B0604020202020204" pitchFamily="34" charset="0"/>
              <a:buChar char="•"/>
            </a:pPr>
            <a:r>
              <a:rPr lang="en-GB" i="1" dirty="0"/>
              <a:t>Actual parameters (concrete values) are typically called arguments</a:t>
            </a:r>
          </a:p>
          <a:p>
            <a:pPr marL="285750" indent="-285750">
              <a:buFont typeface="Arial" panose="020B0604020202020204" pitchFamily="34" charset="0"/>
              <a:buChar char="•"/>
            </a:pPr>
            <a:r>
              <a:rPr lang="en-GB" i="1" dirty="0"/>
              <a:t>Many programmers use terms parameters/arguments interchangeably</a:t>
            </a:r>
          </a:p>
          <a:p>
            <a:pPr marL="285750" indent="-285750">
              <a:buFont typeface="Arial" panose="020B0604020202020204" pitchFamily="34" charset="0"/>
              <a:buChar char="•"/>
            </a:pPr>
            <a:endParaRPr lang="en-GB" b="1" dirty="0"/>
          </a:p>
          <a:p>
            <a:r>
              <a:rPr lang="en-GB" b="1" dirty="0"/>
              <a:t>Here's an example of a simple Rust function with arguments and a return type:</a:t>
            </a:r>
          </a:p>
          <a:p>
            <a:endParaRPr lang="en-GB" b="1" dirty="0"/>
          </a:p>
        </p:txBody>
      </p:sp>
      <p:sp>
        <p:nvSpPr>
          <p:cNvPr id="6" name="TextBox 5">
            <a:extLst>
              <a:ext uri="{FF2B5EF4-FFF2-40B4-BE49-F238E27FC236}">
                <a16:creationId xmlns:a16="http://schemas.microsoft.com/office/drawing/2014/main" id="{5FEFC2C5-F5E2-4ACD-B7E6-6C42356DB99D}"/>
              </a:ext>
            </a:extLst>
          </p:cNvPr>
          <p:cNvSpPr txBox="1"/>
          <p:nvPr/>
        </p:nvSpPr>
        <p:spPr>
          <a:xfrm>
            <a:off x="4680878" y="3429000"/>
            <a:ext cx="7003242" cy="3231708"/>
          </a:xfrm>
          <a:prstGeom prst="rect">
            <a:avLst/>
          </a:prstGeom>
          <a:solidFill>
            <a:schemeClr val="tx1">
              <a:lumMod val="10000"/>
              <a:lumOff val="90000"/>
            </a:schemeClr>
          </a:solidFill>
        </p:spPr>
        <p:txBody>
          <a:bodyPr vert="horz" wrap="square" lIns="0" tIns="0" rIns="0" bIns="0" rtlCol="0" anchor="t" anchorCtr="0">
            <a:noAutofit/>
          </a:bodyPr>
          <a:lstStyle/>
          <a:p>
            <a:pPr algn="l"/>
            <a:endParaRPr lang="en-GB" sz="1400" dirty="0">
              <a:latin typeface="Consolas" panose="020B0609020204030204" pitchFamily="49" charset="0"/>
            </a:endParaRPr>
          </a:p>
          <a:p>
            <a:r>
              <a:rPr lang="en-US" sz="1400" b="1" dirty="0">
                <a:solidFill>
                  <a:srgbClr val="00007F"/>
                </a:solidFill>
                <a:latin typeface="Consolas" panose="020B0609020204030204" pitchFamily="49" charset="0"/>
              </a:rPr>
              <a:t>use</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consts</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PI</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US" sz="1400" b="1" dirty="0" err="1">
                <a:solidFill>
                  <a:srgbClr val="00007F"/>
                </a:solidFill>
                <a:latin typeface="Consolas" panose="020B0609020204030204" pitchFamily="49" charset="0"/>
              </a:rPr>
              <a:t>fn</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calc_circle_area</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radius</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-&gt;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result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PI</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radius</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radius</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result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4.5</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area</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calc_circle_area</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rad</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0" dirty="0" err="1">
                <a:solidFill>
                  <a:srgbClr val="00B050"/>
                </a:solidFill>
                <a:latin typeface="Consolas" panose="020B0609020204030204" pitchFamily="49" charset="0"/>
              </a:rPr>
              <a:t>println</a:t>
            </a:r>
            <a:r>
              <a:rPr lang="en-US" sz="1400" b="0" dirty="0">
                <a:solidFill>
                  <a:srgbClr val="00B05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"Area of circle with radius {:.2} is {:.2}"</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rad</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area</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4B50BE69-A4AD-4A3B-BE15-EB9CF37C62EE}"/>
              </a:ext>
            </a:extLst>
          </p:cNvPr>
          <p:cNvSpPr txBox="1"/>
          <p:nvPr/>
        </p:nvSpPr>
        <p:spPr>
          <a:xfrm>
            <a:off x="7517255" y="6418732"/>
            <a:ext cx="4289960" cy="369332"/>
          </a:xfrm>
          <a:prstGeom prst="rect">
            <a:avLst/>
          </a:prstGeom>
          <a:solidFill>
            <a:srgbClr val="000000"/>
          </a:solidFill>
        </p:spPr>
        <p:txBody>
          <a:bodyPr wrap="square">
            <a:noAutofit/>
          </a:bodyPr>
          <a:lstStyle/>
          <a:p>
            <a:r>
              <a:rPr lang="en-GB" sz="1400" dirty="0">
                <a:solidFill>
                  <a:schemeClr val="bg1"/>
                </a:solidFill>
                <a:latin typeface="Consolas" panose="020B0609020204030204" pitchFamily="49" charset="0"/>
              </a:rPr>
              <a:t>Area of circle with radius 4.50 is 63.62</a:t>
            </a:r>
          </a:p>
        </p:txBody>
      </p:sp>
      <p:sp>
        <p:nvSpPr>
          <p:cNvPr id="10" name="TextBox 9">
            <a:extLst>
              <a:ext uri="{FF2B5EF4-FFF2-40B4-BE49-F238E27FC236}">
                <a16:creationId xmlns:a16="http://schemas.microsoft.com/office/drawing/2014/main" id="{44FB857B-F373-4A6E-B04A-7951B4E45769}"/>
              </a:ext>
            </a:extLst>
          </p:cNvPr>
          <p:cNvSpPr txBox="1"/>
          <p:nvPr/>
        </p:nvSpPr>
        <p:spPr>
          <a:xfrm>
            <a:off x="6250826" y="6418732"/>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5ADE8B95-3946-0224-96CF-1B7AFFE2E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576" y="3426702"/>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06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25E3F-68A9-4D65-90E2-43EE9C7F88A1}"/>
              </a:ext>
            </a:extLst>
          </p:cNvPr>
          <p:cNvSpPr>
            <a:spLocks noGrp="1"/>
          </p:cNvSpPr>
          <p:nvPr>
            <p:ph type="body" sz="quarter" idx="10"/>
          </p:nvPr>
        </p:nvSpPr>
        <p:spPr/>
        <p:txBody>
          <a:bodyPr/>
          <a:lstStyle/>
          <a:p>
            <a:r>
              <a:rPr lang="en-GB" cap="none" dirty="0"/>
              <a:t>Using An Explicit return Statement</a:t>
            </a:r>
          </a:p>
        </p:txBody>
      </p:sp>
      <p:sp>
        <p:nvSpPr>
          <p:cNvPr id="3" name="Text Placeholder 2">
            <a:extLst>
              <a:ext uri="{FF2B5EF4-FFF2-40B4-BE49-F238E27FC236}">
                <a16:creationId xmlns:a16="http://schemas.microsoft.com/office/drawing/2014/main" id="{9AA8AB9F-4012-4BF9-8676-5F405846B84D}"/>
              </a:ext>
            </a:extLst>
          </p:cNvPr>
          <p:cNvSpPr>
            <a:spLocks noGrp="1"/>
          </p:cNvSpPr>
          <p:nvPr>
            <p:ph type="body" sz="quarter" idx="15"/>
          </p:nvPr>
        </p:nvSpPr>
        <p:spPr>
          <a:xfrm>
            <a:off x="4787756" y="459335"/>
            <a:ext cx="6861938" cy="4094163"/>
          </a:xfrm>
        </p:spPr>
        <p:txBody>
          <a:bodyPr/>
          <a:lstStyle/>
          <a:p>
            <a:r>
              <a:rPr lang="en-GB" b="1" dirty="0"/>
              <a:t>As noted, most Rust functions idiomatically return values </a:t>
            </a:r>
            <a:r>
              <a:rPr lang="en-GB" b="1" i="1" dirty="0"/>
              <a:t>implicitly</a:t>
            </a:r>
          </a:p>
          <a:p>
            <a:pPr marL="285750" indent="-285750">
              <a:buFont typeface="Arial" panose="020B0604020202020204" pitchFamily="34" charset="0"/>
              <a:buChar char="•"/>
            </a:pPr>
            <a:r>
              <a:rPr lang="en-GB" dirty="0"/>
              <a:t>Via a closing </a:t>
            </a:r>
            <a:r>
              <a:rPr lang="en-GB" i="1" dirty="0"/>
              <a:t>expression (no semi-colon)</a:t>
            </a:r>
          </a:p>
          <a:p>
            <a:endParaRPr lang="en-GB" i="1" dirty="0"/>
          </a:p>
          <a:p>
            <a:r>
              <a:rPr lang="en-GB" b="1" dirty="0"/>
              <a:t>It is possible to return a value more traditionally, i.e</a:t>
            </a:r>
            <a:r>
              <a:rPr lang="en-GB" b="1" i="1" dirty="0"/>
              <a:t>. explicitly</a:t>
            </a:r>
          </a:p>
          <a:p>
            <a:pPr marL="285750" indent="-285750">
              <a:buFont typeface="Arial" panose="020B0604020202020204" pitchFamily="34" charset="0"/>
              <a:buChar char="•"/>
            </a:pPr>
            <a:r>
              <a:rPr lang="en-GB" dirty="0"/>
              <a:t>Using a C-like </a:t>
            </a:r>
            <a:r>
              <a:rPr lang="en-GB" b="1" dirty="0">
                <a:highlight>
                  <a:srgbClr val="FFFF00"/>
                </a:highlight>
                <a:latin typeface="Consolas" panose="020B0609020204030204" pitchFamily="49" charset="0"/>
              </a:rPr>
              <a:t>return</a:t>
            </a:r>
            <a:r>
              <a:rPr lang="en-GB" dirty="0"/>
              <a:t> statement</a:t>
            </a:r>
          </a:p>
          <a:p>
            <a:pPr marL="285750" indent="-285750">
              <a:buFont typeface="Arial" panose="020B0604020202020204" pitchFamily="34" charset="0"/>
              <a:buChar char="•"/>
            </a:pPr>
            <a:endParaRPr lang="en-GB" dirty="0"/>
          </a:p>
          <a:p>
            <a:r>
              <a:rPr lang="en-GB" b="1" dirty="0"/>
              <a:t>Here is same example demonstrating this alternate Rust syntax:</a:t>
            </a:r>
          </a:p>
          <a:p>
            <a:endParaRPr lang="en-GB" b="1" dirty="0"/>
          </a:p>
        </p:txBody>
      </p:sp>
      <p:sp>
        <p:nvSpPr>
          <p:cNvPr id="4" name="TextBox 3">
            <a:extLst>
              <a:ext uri="{FF2B5EF4-FFF2-40B4-BE49-F238E27FC236}">
                <a16:creationId xmlns:a16="http://schemas.microsoft.com/office/drawing/2014/main" id="{EEF57E68-CA02-4B0F-8EFD-59199708F606}"/>
              </a:ext>
            </a:extLst>
          </p:cNvPr>
          <p:cNvSpPr txBox="1"/>
          <p:nvPr/>
        </p:nvSpPr>
        <p:spPr>
          <a:xfrm>
            <a:off x="4811506" y="3064665"/>
            <a:ext cx="6838188" cy="3063561"/>
          </a:xfrm>
          <a:prstGeom prst="rect">
            <a:avLst/>
          </a:prstGeom>
          <a:solidFill>
            <a:schemeClr val="tx1">
              <a:lumMod val="10000"/>
              <a:lumOff val="90000"/>
            </a:schemeClr>
          </a:solidFill>
        </p:spPr>
        <p:txBody>
          <a:bodyPr vert="horz" wrap="square" lIns="0" tIns="0" rIns="0" bIns="0" rtlCol="0" anchor="t" anchorCtr="0">
            <a:noAutofit/>
          </a:bodyPr>
          <a:lstStyle/>
          <a:p>
            <a:pPr algn="l"/>
            <a:endParaRPr lang="en-GB" sz="1400" dirty="0">
              <a:latin typeface="Consolas" panose="020B0609020204030204" pitchFamily="49" charset="0"/>
            </a:endParaRPr>
          </a:p>
          <a:p>
            <a:r>
              <a:rPr lang="en-US" sz="1400" b="1" dirty="0">
                <a:solidFill>
                  <a:srgbClr val="00007F"/>
                </a:solidFill>
                <a:latin typeface="Consolas" panose="020B0609020204030204" pitchFamily="49" charset="0"/>
              </a:rPr>
              <a:t>use</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consts</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PI</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US" sz="1400" b="1" dirty="0" err="1">
                <a:solidFill>
                  <a:srgbClr val="00007F"/>
                </a:solidFill>
                <a:latin typeface="Consolas" panose="020B0609020204030204" pitchFamily="49" charset="0"/>
              </a:rPr>
              <a:t>fn</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calc_circle_area</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radius</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-&gt;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result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PI</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radius</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radius</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highlight>
                  <a:srgbClr val="FFFF00"/>
                </a:highlight>
                <a:latin typeface="Consolas" panose="020B0609020204030204" pitchFamily="49" charset="0"/>
              </a:rPr>
              <a:t>return</a:t>
            </a:r>
            <a:r>
              <a:rPr lang="en-GB" sz="1400" b="0" dirty="0">
                <a:solidFill>
                  <a:srgbClr val="808080"/>
                </a:solidFill>
                <a:highlight>
                  <a:srgbClr val="FFFF00"/>
                </a:highlight>
                <a:latin typeface="Consolas" panose="020B0609020204030204" pitchFamily="49" charset="0"/>
              </a:rPr>
              <a:t> </a:t>
            </a:r>
            <a:r>
              <a:rPr lang="en-GB" sz="1400" b="0" dirty="0">
                <a:solidFill>
                  <a:srgbClr val="000000"/>
                </a:solidFill>
                <a:highlight>
                  <a:srgbClr val="FFFF00"/>
                </a:highlight>
                <a:latin typeface="Consolas" panose="020B0609020204030204" pitchFamily="49" charset="0"/>
              </a:rPr>
              <a:t>result;</a:t>
            </a:r>
            <a:endParaRPr lang="en-GB" sz="1400" b="0" dirty="0">
              <a:solidFill>
                <a:srgbClr val="808080"/>
              </a:solidFill>
              <a:highlight>
                <a:srgbClr val="FFFF00"/>
              </a:highlight>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4.5</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area</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calc_circle_area</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rad</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0" dirty="0" err="1">
                <a:solidFill>
                  <a:srgbClr val="00B050"/>
                </a:solidFill>
                <a:latin typeface="Consolas" panose="020B0609020204030204" pitchFamily="49" charset="0"/>
              </a:rPr>
              <a:t>println</a:t>
            </a:r>
            <a:r>
              <a:rPr lang="en-US" sz="1400" b="0" dirty="0">
                <a:solidFill>
                  <a:srgbClr val="00B05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"Area of circle with radius {:.2} is {:.2}"</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rad</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area</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6" name="TextBox 5">
            <a:extLst>
              <a:ext uri="{FF2B5EF4-FFF2-40B4-BE49-F238E27FC236}">
                <a16:creationId xmlns:a16="http://schemas.microsoft.com/office/drawing/2014/main" id="{43FF4367-E83B-41EF-988F-4FBC40CA016A}"/>
              </a:ext>
            </a:extLst>
          </p:cNvPr>
          <p:cNvSpPr txBox="1"/>
          <p:nvPr/>
        </p:nvSpPr>
        <p:spPr>
          <a:xfrm>
            <a:off x="7348213" y="6128226"/>
            <a:ext cx="4289960" cy="369332"/>
          </a:xfrm>
          <a:prstGeom prst="rect">
            <a:avLst/>
          </a:prstGeom>
          <a:solidFill>
            <a:srgbClr val="000000"/>
          </a:solidFill>
        </p:spPr>
        <p:txBody>
          <a:bodyPr wrap="square">
            <a:noAutofit/>
          </a:bodyPr>
          <a:lstStyle/>
          <a:p>
            <a:r>
              <a:rPr lang="en-GB" sz="1400" dirty="0">
                <a:solidFill>
                  <a:schemeClr val="bg1"/>
                </a:solidFill>
                <a:latin typeface="Consolas" panose="020B0609020204030204" pitchFamily="49" charset="0"/>
              </a:rPr>
              <a:t>Area of circle with radius 4.50 is 63.62</a:t>
            </a:r>
          </a:p>
        </p:txBody>
      </p:sp>
      <p:sp>
        <p:nvSpPr>
          <p:cNvPr id="7" name="TextBox 6">
            <a:extLst>
              <a:ext uri="{FF2B5EF4-FFF2-40B4-BE49-F238E27FC236}">
                <a16:creationId xmlns:a16="http://schemas.microsoft.com/office/drawing/2014/main" id="{4C90C597-212B-40B0-88A7-836A1479338A}"/>
              </a:ext>
            </a:extLst>
          </p:cNvPr>
          <p:cNvSpPr txBox="1"/>
          <p:nvPr/>
        </p:nvSpPr>
        <p:spPr>
          <a:xfrm>
            <a:off x="6156000" y="6128226"/>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3E8B057E-A8CF-4A6F-4FA0-DD4A9D262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900" y="306466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2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#17</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Writing functions</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28889F-960A-4450-B62B-10782D886F3D}"/>
              </a:ext>
            </a:extLst>
          </p:cNvPr>
          <p:cNvSpPr>
            <a:spLocks noGrp="1"/>
          </p:cNvSpPr>
          <p:nvPr>
            <p:ph type="body" sz="quarter" idx="10"/>
          </p:nvPr>
        </p:nvSpPr>
        <p:spPr/>
        <p:txBody>
          <a:bodyPr/>
          <a:lstStyle/>
          <a:p>
            <a:r>
              <a:rPr lang="en-GB" cap="none" dirty="0"/>
              <a:t>Functions And Ownership (1)</a:t>
            </a:r>
          </a:p>
        </p:txBody>
      </p:sp>
      <p:sp>
        <p:nvSpPr>
          <p:cNvPr id="3" name="Text Placeholder 2">
            <a:extLst>
              <a:ext uri="{FF2B5EF4-FFF2-40B4-BE49-F238E27FC236}">
                <a16:creationId xmlns:a16="http://schemas.microsoft.com/office/drawing/2014/main" id="{0C14E174-916A-4F9B-8A15-55758F33E18D}"/>
              </a:ext>
            </a:extLst>
          </p:cNvPr>
          <p:cNvSpPr>
            <a:spLocks noGrp="1"/>
          </p:cNvSpPr>
          <p:nvPr>
            <p:ph type="body" sz="quarter" idx="15"/>
          </p:nvPr>
        </p:nvSpPr>
        <p:spPr>
          <a:xfrm>
            <a:off x="4680878" y="364332"/>
            <a:ext cx="7126338" cy="4094163"/>
          </a:xfrm>
        </p:spPr>
        <p:txBody>
          <a:bodyPr/>
          <a:lstStyle/>
          <a:p>
            <a:r>
              <a:rPr lang="en-GB" b="1" dirty="0"/>
              <a:t>Imagine we wanted to remove all instances of a given character from a string</a:t>
            </a:r>
          </a:p>
          <a:p>
            <a:endParaRPr lang="en-GB" dirty="0"/>
          </a:p>
          <a:p>
            <a:r>
              <a:rPr lang="en-GB" b="1" dirty="0"/>
              <a:t>A custom Rust "cleaner" function seems like a sensible idea:</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Unfortunately, this </a:t>
            </a:r>
            <a:r>
              <a:rPr lang="en-GB" b="1" i="1" dirty="0"/>
              <a:t>won't compile </a:t>
            </a:r>
            <a:r>
              <a:rPr lang="en-GB" b="1" dirty="0"/>
              <a:t>– the error message is on the next slide…</a:t>
            </a:r>
            <a:endParaRPr lang="en-GB" dirty="0"/>
          </a:p>
          <a:p>
            <a:endParaRPr lang="en-GB" dirty="0"/>
          </a:p>
        </p:txBody>
      </p:sp>
      <p:sp>
        <p:nvSpPr>
          <p:cNvPr id="6" name="TextBox 5">
            <a:extLst>
              <a:ext uri="{FF2B5EF4-FFF2-40B4-BE49-F238E27FC236}">
                <a16:creationId xmlns:a16="http://schemas.microsoft.com/office/drawing/2014/main" id="{7105EE68-1BF7-4D8E-8131-04D607FA55F5}"/>
              </a:ext>
            </a:extLst>
          </p:cNvPr>
          <p:cNvSpPr txBox="1"/>
          <p:nvPr/>
        </p:nvSpPr>
        <p:spPr>
          <a:xfrm>
            <a:off x="4680878" y="1722795"/>
            <a:ext cx="6176134" cy="4329661"/>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clean_string</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original</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filter</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char</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-&gt;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length</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original</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len</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mut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cleaned</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with_capacity</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length</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for</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each_char</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in</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original</a:t>
            </a:r>
            <a:r>
              <a:rPr lang="en-US" sz="1400" b="1" dirty="0" err="1">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chars</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if</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each_char</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filter</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cleaned</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push</a:t>
            </a:r>
            <a:r>
              <a:rPr lang="en-GB" sz="1400" b="1" dirty="0">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each_char</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cleaned</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before</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from</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b="0" dirty="0" err="1">
                <a:solidFill>
                  <a:srgbClr val="7F007F"/>
                </a:solidFill>
                <a:latin typeface="Consolas" panose="020B0609020204030204" pitchFamily="49" charset="0"/>
              </a:rPr>
              <a:t>data&amp;is&amp;messy</a:t>
            </a:r>
            <a:r>
              <a:rPr lang="en-US" sz="1400" b="0" dirty="0">
                <a:solidFill>
                  <a:srgbClr val="7F007F"/>
                </a:solidFill>
                <a:latin typeface="Consolas" panose="020B0609020204030204" pitchFamily="49" charset="0"/>
              </a:rPr>
              <a:t>"</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after</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clean_string</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before</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7F007F"/>
                </a:solidFill>
                <a:latin typeface="Consolas" panose="020B0609020204030204" pitchFamily="49" charset="0"/>
              </a:rPr>
              <a:t>'&amp;'</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"Before: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before</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"After: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after</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4" name="Picture 2" descr="Rust Programming language Logo Machine learning Haskell, crab, animals ...">
            <a:extLst>
              <a:ext uri="{FF2B5EF4-FFF2-40B4-BE49-F238E27FC236}">
                <a16:creationId xmlns:a16="http://schemas.microsoft.com/office/drawing/2014/main" id="{C7A36E0D-EB51-BD72-9E67-C820BCDC7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0723" y="172279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53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28889F-960A-4450-B62B-10782D886F3D}"/>
              </a:ext>
            </a:extLst>
          </p:cNvPr>
          <p:cNvSpPr>
            <a:spLocks noGrp="1"/>
          </p:cNvSpPr>
          <p:nvPr>
            <p:ph type="body" sz="quarter" idx="10"/>
          </p:nvPr>
        </p:nvSpPr>
        <p:spPr/>
        <p:txBody>
          <a:bodyPr/>
          <a:lstStyle/>
          <a:p>
            <a:r>
              <a:rPr lang="en-GB" cap="none" dirty="0"/>
              <a:t>Functions And Ownership (2)</a:t>
            </a:r>
          </a:p>
        </p:txBody>
      </p:sp>
      <p:sp>
        <p:nvSpPr>
          <p:cNvPr id="3" name="Text Placeholder 2">
            <a:extLst>
              <a:ext uri="{FF2B5EF4-FFF2-40B4-BE49-F238E27FC236}">
                <a16:creationId xmlns:a16="http://schemas.microsoft.com/office/drawing/2014/main" id="{0C14E174-916A-4F9B-8A15-55758F33E18D}"/>
              </a:ext>
            </a:extLst>
          </p:cNvPr>
          <p:cNvSpPr>
            <a:spLocks noGrp="1"/>
          </p:cNvSpPr>
          <p:nvPr>
            <p:ph type="body" sz="quarter" idx="15"/>
          </p:nvPr>
        </p:nvSpPr>
        <p:spPr>
          <a:xfrm>
            <a:off x="4680878" y="364332"/>
            <a:ext cx="7126338" cy="4094163"/>
          </a:xfrm>
        </p:spPr>
        <p:txBody>
          <a:bodyPr/>
          <a:lstStyle/>
          <a:p>
            <a:r>
              <a:rPr lang="en-GB" b="1" dirty="0"/>
              <a:t>Here's the error message:</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As you can see, the issue is passing "</a:t>
            </a:r>
            <a:r>
              <a:rPr lang="en-GB" b="1" dirty="0">
                <a:latin typeface="Consolas" panose="020B0609020204030204" pitchFamily="49" charset="0"/>
              </a:rPr>
              <a:t>before</a:t>
            </a:r>
            <a:r>
              <a:rPr lang="en-GB" b="1" dirty="0"/>
              <a:t>" into the function.</a:t>
            </a:r>
          </a:p>
          <a:p>
            <a:endParaRPr lang="en-GB" b="1" dirty="0"/>
          </a:p>
          <a:p>
            <a:r>
              <a:rPr lang="en-GB" b="1" dirty="0"/>
              <a:t>Once this happens, </a:t>
            </a:r>
            <a:r>
              <a:rPr lang="en-GB" b="1" i="1" dirty="0"/>
              <a:t>the function has ownership of the data</a:t>
            </a:r>
            <a:r>
              <a:rPr lang="en-GB" b="1" dirty="0"/>
              <a:t>.</a:t>
            </a:r>
          </a:p>
          <a:p>
            <a:endParaRPr lang="en-GB" b="1" dirty="0"/>
          </a:p>
          <a:p>
            <a:r>
              <a:rPr lang="en-GB" b="1" dirty="0"/>
              <a:t>And we can't </a:t>
            </a:r>
            <a:r>
              <a:rPr lang="en-GB" b="1" i="1" dirty="0"/>
              <a:t>then</a:t>
            </a:r>
            <a:r>
              <a:rPr lang="en-GB" b="1" dirty="0"/>
              <a:t> use it afterwards in the </a:t>
            </a:r>
            <a:r>
              <a:rPr lang="en-GB" b="1" dirty="0" err="1">
                <a:latin typeface="Consolas" panose="020B0609020204030204" pitchFamily="49" charset="0"/>
              </a:rPr>
              <a:t>println</a:t>
            </a:r>
            <a:r>
              <a:rPr lang="en-GB" b="1" dirty="0">
                <a:latin typeface="Consolas" panose="020B0609020204030204" pitchFamily="49" charset="0"/>
              </a:rPr>
              <a:t>! </a:t>
            </a:r>
            <a:r>
              <a:rPr lang="en-GB" b="1" dirty="0"/>
              <a:t>macro.</a:t>
            </a:r>
          </a:p>
        </p:txBody>
      </p:sp>
      <p:sp>
        <p:nvSpPr>
          <p:cNvPr id="8" name="TextBox 7">
            <a:extLst>
              <a:ext uri="{FF2B5EF4-FFF2-40B4-BE49-F238E27FC236}">
                <a16:creationId xmlns:a16="http://schemas.microsoft.com/office/drawing/2014/main" id="{4AA27E64-22E8-48A0-89A3-F2D69284BD3D}"/>
              </a:ext>
            </a:extLst>
          </p:cNvPr>
          <p:cNvSpPr txBox="1"/>
          <p:nvPr/>
        </p:nvSpPr>
        <p:spPr>
          <a:xfrm>
            <a:off x="4680878" y="777927"/>
            <a:ext cx="7126338" cy="3323987"/>
          </a:xfrm>
          <a:prstGeom prst="rect">
            <a:avLst/>
          </a:prstGeom>
          <a:solidFill>
            <a:srgbClr val="000000"/>
          </a:solidFill>
        </p:spPr>
        <p:txBody>
          <a:bodyPr wrap="square">
            <a:spAutoFit/>
          </a:bodyPr>
          <a:lstStyle/>
          <a:p>
            <a:r>
              <a:rPr lang="en-GB" sz="1400" dirty="0">
                <a:solidFill>
                  <a:schemeClr val="bg1">
                    <a:lumMod val="75000"/>
                  </a:schemeClr>
                </a:solidFill>
                <a:latin typeface="Consolas" panose="020B0609020204030204" pitchFamily="49" charset="0"/>
              </a:rPr>
              <a:t>C:\Users\QA\rust&gt;rustc stringclean.rs</a:t>
            </a:r>
          </a:p>
          <a:p>
            <a:r>
              <a:rPr lang="en-GB" sz="1400" dirty="0">
                <a:solidFill>
                  <a:srgbClr val="FF0000"/>
                </a:solidFill>
                <a:latin typeface="Consolas" panose="020B0609020204030204" pitchFamily="49" charset="0"/>
              </a:rPr>
              <a:t>error[E0382]: </a:t>
            </a:r>
            <a:r>
              <a:rPr lang="en-GB" sz="1400" b="1" dirty="0">
                <a:solidFill>
                  <a:schemeClr val="bg1"/>
                </a:solidFill>
                <a:latin typeface="Consolas" panose="020B0609020204030204" pitchFamily="49" charset="0"/>
              </a:rPr>
              <a:t>borrow of moved value: `before`</a:t>
            </a:r>
          </a:p>
          <a:p>
            <a:r>
              <a:rPr lang="en-GB" sz="1400" dirty="0">
                <a:solidFill>
                  <a:schemeClr val="bg1"/>
                </a:solidFill>
                <a:latin typeface="Consolas" panose="020B0609020204030204" pitchFamily="49" charset="0"/>
              </a:rPr>
              <a:t> </a:t>
            </a:r>
            <a:r>
              <a:rPr lang="en-GB" sz="1400" dirty="0">
                <a:solidFill>
                  <a:schemeClr val="accent1">
                    <a:lumMod val="25000"/>
                    <a:lumOff val="75000"/>
                  </a:schemeClr>
                </a:solidFill>
                <a:latin typeface="Consolas" panose="020B0609020204030204" pitchFamily="49" charset="0"/>
              </a:rPr>
              <a:t> --&gt;</a:t>
            </a:r>
            <a:r>
              <a:rPr lang="en-GB" sz="1400" dirty="0">
                <a:solidFill>
                  <a:schemeClr val="bg1"/>
                </a:solidFill>
                <a:latin typeface="Consolas" panose="020B0609020204030204" pitchFamily="49" charset="0"/>
              </a:rPr>
              <a:t> stringclean.rs:17:24</a:t>
            </a:r>
          </a:p>
          <a:p>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p>
          <a:p>
            <a:r>
              <a:rPr lang="en-GB" sz="1400" dirty="0">
                <a:solidFill>
                  <a:schemeClr val="accent1">
                    <a:lumMod val="25000"/>
                    <a:lumOff val="75000"/>
                  </a:schemeClr>
                </a:solidFill>
                <a:latin typeface="Consolas" panose="020B0609020204030204" pitchFamily="49" charset="0"/>
              </a:rPr>
              <a:t>15</a:t>
            </a:r>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let before = String::from("</a:t>
            </a:r>
            <a:r>
              <a:rPr lang="en-GB" sz="1400" dirty="0" err="1">
                <a:solidFill>
                  <a:schemeClr val="bg1"/>
                </a:solidFill>
                <a:latin typeface="Consolas" panose="020B0609020204030204" pitchFamily="49" charset="0"/>
              </a:rPr>
              <a:t>data&amp;is&amp;messy</a:t>
            </a:r>
            <a:r>
              <a:rPr lang="en-GB" sz="1400" dirty="0">
                <a:solidFill>
                  <a:schemeClr val="bg1"/>
                </a:solidFill>
                <a:latin typeface="Consolas" panose="020B0609020204030204" pitchFamily="49" charset="0"/>
              </a:rPr>
              <a:t>");</a:t>
            </a:r>
          </a:p>
          <a:p>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a:solidFill>
                  <a:schemeClr val="accent1">
                    <a:lumMod val="25000"/>
                    <a:lumOff val="75000"/>
                  </a:schemeClr>
                </a:solidFill>
                <a:latin typeface="Consolas" panose="020B0609020204030204" pitchFamily="49" charset="0"/>
              </a:rPr>
              <a:t>------ move occurs because `before` has type `String`, which does not implement the `Copy` trait</a:t>
            </a:r>
          </a:p>
          <a:p>
            <a:r>
              <a:rPr lang="en-GB" sz="1400" dirty="0">
                <a:solidFill>
                  <a:schemeClr val="accent1">
                    <a:lumMod val="25000"/>
                    <a:lumOff val="75000"/>
                  </a:schemeClr>
                </a:solidFill>
                <a:latin typeface="Consolas" panose="020B0609020204030204" pitchFamily="49" charset="0"/>
              </a:rPr>
              <a:t>16</a:t>
            </a:r>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let after = </a:t>
            </a:r>
            <a:r>
              <a:rPr lang="en-GB" sz="1400" dirty="0" err="1">
                <a:solidFill>
                  <a:schemeClr val="bg1"/>
                </a:solidFill>
                <a:latin typeface="Consolas" panose="020B0609020204030204" pitchFamily="49" charset="0"/>
              </a:rPr>
              <a:t>clean_string</a:t>
            </a:r>
            <a:r>
              <a:rPr lang="en-GB" sz="1400" dirty="0">
                <a:solidFill>
                  <a:schemeClr val="bg1"/>
                </a:solidFill>
                <a:latin typeface="Consolas" panose="020B0609020204030204" pitchFamily="49" charset="0"/>
              </a:rPr>
              <a:t>(before, '&amp;');</a:t>
            </a:r>
          </a:p>
          <a:p>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a:solidFill>
                  <a:schemeClr val="accent1">
                    <a:lumMod val="25000"/>
                    <a:lumOff val="75000"/>
                  </a:schemeClr>
                </a:solidFill>
                <a:latin typeface="Consolas" panose="020B0609020204030204" pitchFamily="49" charset="0"/>
              </a:rPr>
              <a:t>------ value moved here</a:t>
            </a:r>
          </a:p>
          <a:p>
            <a:r>
              <a:rPr lang="en-GB" sz="1400" dirty="0">
                <a:solidFill>
                  <a:schemeClr val="accent1">
                    <a:lumMod val="25000"/>
                    <a:lumOff val="75000"/>
                  </a:schemeClr>
                </a:solidFill>
                <a:latin typeface="Consolas" panose="020B0609020204030204" pitchFamily="49" charset="0"/>
              </a:rPr>
              <a:t>17</a:t>
            </a:r>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println</a:t>
            </a:r>
            <a:r>
              <a:rPr lang="en-GB" sz="1400" dirty="0">
                <a:solidFill>
                  <a:schemeClr val="bg1"/>
                </a:solidFill>
                <a:latin typeface="Consolas" panose="020B0609020204030204" pitchFamily="49" charset="0"/>
              </a:rPr>
              <a:t>!("Before: {}", before);</a:t>
            </a:r>
          </a:p>
          <a:p>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a:solidFill>
                  <a:srgbClr val="FF0000"/>
                </a:solidFill>
                <a:latin typeface="Consolas" panose="020B0609020204030204" pitchFamily="49" charset="0"/>
              </a:rPr>
              <a:t>^^^^^^ value borrowed here after move</a:t>
            </a:r>
          </a:p>
          <a:p>
            <a:endParaRPr lang="en-GB" sz="1400" dirty="0">
              <a:solidFill>
                <a:schemeClr val="bg1"/>
              </a:solidFill>
              <a:latin typeface="Consolas" panose="020B0609020204030204" pitchFamily="49" charset="0"/>
            </a:endParaRPr>
          </a:p>
          <a:p>
            <a:r>
              <a:rPr lang="en-GB" sz="1400" b="1" dirty="0">
                <a:solidFill>
                  <a:srgbClr val="FF0000"/>
                </a:solidFill>
                <a:latin typeface="Consolas" panose="020B0609020204030204" pitchFamily="49" charset="0"/>
              </a:rPr>
              <a:t>error</a:t>
            </a:r>
            <a:r>
              <a:rPr lang="en-GB" sz="1400" b="1" dirty="0">
                <a:solidFill>
                  <a:schemeClr val="bg1"/>
                </a:solidFill>
                <a:latin typeface="Consolas" panose="020B0609020204030204" pitchFamily="49" charset="0"/>
              </a:rPr>
              <a:t>: aborting due to previous error</a:t>
            </a:r>
          </a:p>
          <a:p>
            <a:endParaRPr lang="en-GB" sz="1400" b="1" dirty="0">
              <a:solidFill>
                <a:schemeClr val="bg1"/>
              </a:solidFill>
              <a:latin typeface="Consolas" panose="020B0609020204030204" pitchFamily="49" charset="0"/>
            </a:endParaRPr>
          </a:p>
          <a:p>
            <a:r>
              <a:rPr lang="en-GB" sz="1400" b="1" dirty="0">
                <a:solidFill>
                  <a:schemeClr val="bg1"/>
                </a:solidFill>
                <a:latin typeface="Consolas" panose="020B0609020204030204" pitchFamily="49" charset="0"/>
              </a:rPr>
              <a:t>For more information about this error, try `</a:t>
            </a:r>
            <a:r>
              <a:rPr lang="en-GB" sz="1400" b="1" dirty="0" err="1">
                <a:solidFill>
                  <a:schemeClr val="bg1"/>
                </a:solidFill>
                <a:latin typeface="Consolas" panose="020B0609020204030204" pitchFamily="49" charset="0"/>
              </a:rPr>
              <a:t>rustc</a:t>
            </a:r>
            <a:r>
              <a:rPr lang="en-GB" sz="1400" b="1" dirty="0">
                <a:solidFill>
                  <a:schemeClr val="bg1"/>
                </a:solidFill>
                <a:latin typeface="Consolas" panose="020B0609020204030204" pitchFamily="49" charset="0"/>
              </a:rPr>
              <a:t> --explain E0382`.</a:t>
            </a:r>
          </a:p>
        </p:txBody>
      </p:sp>
    </p:spTree>
    <p:extLst>
      <p:ext uri="{BB962C8B-B14F-4D97-AF65-F5344CB8AC3E}">
        <p14:creationId xmlns:p14="http://schemas.microsoft.com/office/powerpoint/2010/main" val="694365840"/>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12138</TotalTime>
  <Words>4629</Words>
  <Application>Microsoft Office PowerPoint</Application>
  <PresentationFormat>Widescreen</PresentationFormat>
  <Paragraphs>844</Paragraphs>
  <Slides>29</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Consolas</vt:lpstr>
      <vt:lpstr>Helvetica Neue</vt:lpstr>
      <vt:lpstr>Krana Fat B</vt:lpstr>
      <vt:lpstr>Montserrat</vt:lpstr>
      <vt:lpstr>Source Code Pro</vt:lpstr>
      <vt:lpstr>Office Theme</vt:lpstr>
      <vt:lpstr>C to Rust : Chapter 11 Functions</vt:lpstr>
      <vt:lpstr>PowerPoint Presentation</vt:lpstr>
      <vt:lpstr>PowerPoint Presentation</vt:lpstr>
      <vt:lpstr>PowerPoint Presentation</vt:lpstr>
      <vt:lpstr>PowerPoint Presentation</vt:lpstr>
      <vt:lpstr>PowerPoint Presentation</vt:lpstr>
      <vt:lpstr>C to Rust Lab #17</vt:lpstr>
      <vt:lpstr>PowerPoint Presentation</vt:lpstr>
      <vt:lpstr>PowerPoint Presentation</vt:lpstr>
      <vt:lpstr>PowerPoint Presentation</vt:lpstr>
      <vt:lpstr>C to Rust Lab #18</vt:lpstr>
      <vt:lpstr>PowerPoint Presentation</vt:lpstr>
      <vt:lpstr>PowerPoint Presentation</vt:lpstr>
      <vt:lpstr>PowerPoint Presentation</vt:lpstr>
      <vt:lpstr>PowerPoint Presentation</vt:lpstr>
      <vt:lpstr>C to Rust Lab #19</vt:lpstr>
      <vt:lpstr>PowerPoint Presentation</vt:lpstr>
      <vt:lpstr>PowerPoint Presentation</vt:lpstr>
      <vt:lpstr>PowerPoint Presentation</vt:lpstr>
      <vt:lpstr>C to Rust Lab #20</vt:lpstr>
      <vt:lpstr>PowerPoint Presentation</vt:lpstr>
      <vt:lpstr>PowerPoint Presentation</vt:lpstr>
      <vt:lpstr>PowerPoint Presentation</vt:lpstr>
      <vt:lpstr>PowerPoint Presentation</vt:lpstr>
      <vt:lpstr>C to Rust Lab #21</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1123</cp:revision>
  <cp:lastPrinted>2019-07-11T13:24:49Z</cp:lastPrinted>
  <dcterms:created xsi:type="dcterms:W3CDTF">2019-07-10T13:11:53Z</dcterms:created>
  <dcterms:modified xsi:type="dcterms:W3CDTF">2024-11-27T21:39:32Z</dcterms:modified>
  <cp:category/>
</cp:coreProperties>
</file>